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5"/>
  </p:notesMasterIdLst>
  <p:sldIdLst>
    <p:sldId id="256" r:id="rId2"/>
    <p:sldId id="257" r:id="rId3"/>
    <p:sldId id="260" r:id="rId4"/>
    <p:sldId id="258" r:id="rId5"/>
    <p:sldId id="261" r:id="rId6"/>
    <p:sldId id="263" r:id="rId7"/>
    <p:sldId id="264" r:id="rId8"/>
    <p:sldId id="265" r:id="rId9"/>
    <p:sldId id="268" r:id="rId10"/>
    <p:sldId id="266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80" r:id="rId20"/>
    <p:sldId id="281" r:id="rId21"/>
    <p:sldId id="283" r:id="rId22"/>
    <p:sldId id="277" r:id="rId23"/>
    <p:sldId id="278" r:id="rId24"/>
    <p:sldId id="279" r:id="rId25"/>
    <p:sldId id="284" r:id="rId26"/>
    <p:sldId id="285" r:id="rId27"/>
    <p:sldId id="286" r:id="rId28"/>
    <p:sldId id="295" r:id="rId29"/>
    <p:sldId id="292" r:id="rId30"/>
    <p:sldId id="296" r:id="rId31"/>
    <p:sldId id="293" r:id="rId32"/>
    <p:sldId id="294" r:id="rId33"/>
    <p:sldId id="289" r:id="rId34"/>
    <p:sldId id="290" r:id="rId35"/>
    <p:sldId id="291" r:id="rId36"/>
    <p:sldId id="288" r:id="rId37"/>
    <p:sldId id="287" r:id="rId38"/>
    <p:sldId id="297" r:id="rId39"/>
    <p:sldId id="298" r:id="rId40"/>
    <p:sldId id="299" r:id="rId41"/>
    <p:sldId id="300" r:id="rId42"/>
    <p:sldId id="312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65B22-BC49-4684-B4BC-E063D2396188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B2CC9-6FB8-475E-A959-AB9247CAF5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112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B2CC9-6FB8-475E-A959-AB9247CAF51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1166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5D4EF7-F978-BEAA-ACAB-81945DC78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17A632-FCA7-4DEA-701C-C921E0D84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342C32-3C2E-4E8D-5536-238B65797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C35C7E-D3F0-1C68-C44E-F397F3791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C04853-69B9-5309-5DDD-EB51CBAA9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9258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2CBFC4-6B8F-6C62-6FC3-04109A6F6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A757208-66B7-6A71-87F5-D2F1B868D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A97E12-0B94-2CAB-B525-38892A007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6C4C5A-C392-F7F0-59B8-EA770CD2C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B6A802-C938-4BFC-1299-E17D3CAE4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169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937818-9319-3B37-144C-21AE18FD8D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A3E4B95-6998-0B62-B7A4-00648EE84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3B078D-85B9-7342-C3AF-01F968EA1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8FA107-6447-C9B1-5207-E99AA1D3C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F54F9-7FC0-3239-2E8D-9788048B0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814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7CC0D-34EC-9982-8236-4040516DF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7B5729-1B6D-4F37-5C8F-4D882E6D6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E9369E-AF23-4418-CCE8-103658E19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0A110D-FB7D-8F0B-3BE4-28E684DB3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A17279C-1750-E20A-B1DB-705EC7AB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204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789B7-65DB-CD03-0460-EC309869B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F432E2-BA72-D2D1-0DF5-6FA2A5235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B4D1F4-0E46-7F1D-A5BE-5CF0F9AE0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BE9E9C-364F-9891-B359-84C8D12E6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9AE30-5B1F-BA04-1022-340E29B61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411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049F78-8C9E-687E-A616-7A2F2DA0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AD010-54F2-3F90-F048-F9F12DB8A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1180A0F-9E50-F905-E853-7DFF214F8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B22158-88F3-1C47-3379-F5328AD8F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8E578EA-F99D-2D92-8ADE-11F82533A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959C6BA-6136-E5EC-0915-66DDDCEB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8675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491411-8B0E-1ACA-67E7-B1C147D3F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0FFA5D-A7C2-CCD1-0A55-F80F5C65B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E96EEB2-FB55-46AC-7FAD-B15DF24DA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C0BC86C-04C4-348B-584B-6426896C0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44623AA-13F3-CE2B-3ABF-8A83935BE8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E8B316C-63B0-B6AF-C67C-AE040B4DA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42D8786-AAC6-BFD0-1D3A-61552EC0B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EE9CCEF-A4BB-60E3-8F6D-3BBFEF153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2677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E2C34-A91B-7D10-2FA6-D7C48C78B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EBD4242-E14B-0A33-07C1-0491F0B95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9276DF-BAF3-473F-F345-C7B6646BA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5AFB04C-6D46-71AF-F6F9-AB338530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040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F8634A7-153C-B88F-37CD-79B3E8781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664DA97-1AD8-7757-0607-D89B77523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16BD1CC-2EA4-3474-07E8-DA7C38F8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669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CFA9C-850C-E15B-EA34-AF1AB53EF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90599E-C2FE-9B52-7602-503DEA8E0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D201043-D566-D295-ECD1-680F1FC2C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A7AA4E8-CAA0-710F-D470-D7BA14B82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4C0CFB0-16F6-3C7C-7D15-DFE252128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E665B67-962D-C9EB-1B81-5D013B07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379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124D3-B0E9-5F8A-B9AA-EFEEC713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5BC953D-F62A-65B2-2D4A-ED7A4729D8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99D922-5F9E-6E64-D4CE-6A7F3C12A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A6020B7-692D-2D85-879D-2F798531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C381C4E-3A7D-BA1B-91D8-BD087E42A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51F160B-6C79-F94D-A54D-E76D678CD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702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64FDA0C-389C-32BD-09F2-0EAE63715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2DE7E24-D92E-0A32-464C-F4AF9A196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521B8E-D6AB-0258-8D6F-0F6C5E2A6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081739-D51B-4ABC-8D2B-35D73988C846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B29B83-4013-1B11-11B8-09FB57FEB1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5DED85-2BC1-7E48-3751-5B8730DDB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BFA312-1F35-47CE-A908-15F460B94E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498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Templus</a:t>
            </a:r>
            <a:r>
              <a:rPr lang="en-US" sz="6600" dirty="0">
                <a:solidFill>
                  <a:schemeClr val="bg1"/>
                </a:solidFill>
              </a:rPr>
              <a:t> Fugit - </a:t>
            </a:r>
            <a:r>
              <a:rPr lang="pt-BR" sz="6600" dirty="0">
                <a:solidFill>
                  <a:schemeClr val="bg1"/>
                </a:solidFill>
              </a:rPr>
              <a:t>A Jornada Contra o Tempo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Jogo 2d no estilo rogue-like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3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44" r="-1" b="3020"/>
          <a:stretch/>
        </p:blipFill>
        <p:spPr>
          <a:xfrm>
            <a:off x="9512" y="10"/>
            <a:ext cx="12182474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2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2620" y="1748771"/>
            <a:ext cx="3498979" cy="336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Premissa da Narrativa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2352" y="0"/>
            <a:ext cx="6089647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7" descr="Uma imagem contendo edifício, frente, luz, tijolo&#10;&#10;Descrição gerada automaticamente">
            <a:extLst>
              <a:ext uri="{FF2B5EF4-FFF2-40B4-BE49-F238E27FC236}">
                <a16:creationId xmlns:a16="http://schemas.microsoft.com/office/drawing/2014/main" id="{78329D0D-2573-5833-DEDD-38DC0D1A8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r="2148" b="7"/>
          <a:stretch/>
        </p:blipFill>
        <p:spPr>
          <a:xfrm>
            <a:off x="6742641" y="643466"/>
            <a:ext cx="2312987" cy="2377440"/>
          </a:xfrm>
          <a:prstGeom prst="rect">
            <a:avLst/>
          </a:prstGeom>
        </p:spPr>
      </p:pic>
      <p:pic>
        <p:nvPicPr>
          <p:cNvPr id="6" name="Imagem 5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27870B04-417B-7DF2-1733-171785839B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" r="1133" b="-7"/>
          <a:stretch/>
        </p:blipFill>
        <p:spPr>
          <a:xfrm>
            <a:off x="9216507" y="643468"/>
            <a:ext cx="2312987" cy="237575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640" y="3429000"/>
            <a:ext cx="4796367" cy="26228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Presa no </a:t>
            </a:r>
            <a:r>
              <a:rPr lang="en-US" sz="1800" b="1" dirty="0"/>
              <a:t>Templo de Cronos</a:t>
            </a:r>
            <a:r>
              <a:rPr lang="en-US" sz="1800" dirty="0"/>
              <a:t>, Suzan </a:t>
            </a:r>
            <a:r>
              <a:rPr lang="en-US" sz="1800" dirty="0" err="1"/>
              <a:t>busca</a:t>
            </a:r>
            <a:r>
              <a:rPr lang="en-US" sz="1800" dirty="0"/>
              <a:t> </a:t>
            </a:r>
            <a:r>
              <a:rPr lang="en-US" sz="1800" dirty="0" err="1"/>
              <a:t>escapar</a:t>
            </a:r>
            <a:r>
              <a:rPr lang="en-US" sz="1800" dirty="0"/>
              <a:t> de um </a:t>
            </a:r>
            <a:r>
              <a:rPr lang="en-US" sz="1800" dirty="0" err="1"/>
              <a:t>ciclo</a:t>
            </a:r>
            <a:r>
              <a:rPr lang="en-US" sz="1800" dirty="0"/>
              <a:t> temporal </a:t>
            </a:r>
            <a:r>
              <a:rPr lang="en-US" sz="1800" dirty="0" err="1"/>
              <a:t>infinito</a:t>
            </a:r>
            <a:endParaRPr lang="en-US" sz="1800" dirty="0"/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Descobre</a:t>
            </a:r>
            <a:r>
              <a:rPr lang="en-US" sz="1800" dirty="0"/>
              <a:t> </a:t>
            </a:r>
            <a:r>
              <a:rPr lang="en-US" sz="1800" b="1" dirty="0" err="1"/>
              <a:t>artefatos</a:t>
            </a:r>
            <a:r>
              <a:rPr lang="en-US" sz="1800" b="1" dirty="0"/>
              <a:t> </a:t>
            </a:r>
            <a:r>
              <a:rPr lang="en-US" sz="1800" b="1" dirty="0" err="1"/>
              <a:t>temporais</a:t>
            </a:r>
            <a:r>
              <a:rPr lang="en-US" sz="1800" dirty="0"/>
              <a:t> e </a:t>
            </a:r>
            <a:r>
              <a:rPr lang="en-US" sz="1800" dirty="0" err="1"/>
              <a:t>habilidades</a:t>
            </a:r>
            <a:r>
              <a:rPr lang="en-US" sz="1800" dirty="0"/>
              <a:t> </a:t>
            </a:r>
            <a:r>
              <a:rPr lang="en-US" sz="1800" dirty="0" err="1"/>
              <a:t>únicas</a:t>
            </a:r>
            <a:r>
              <a:rPr lang="en-US" sz="1800" dirty="0"/>
              <a:t> </a:t>
            </a:r>
            <a:r>
              <a:rPr lang="en-US" sz="1800" dirty="0" err="1"/>
              <a:t>como</a:t>
            </a:r>
            <a:r>
              <a:rPr lang="en-US" sz="1800" dirty="0"/>
              <a:t>: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Olho</a:t>
            </a:r>
            <a:r>
              <a:rPr lang="en-US" sz="1800" dirty="0"/>
              <a:t> do </a:t>
            </a:r>
            <a:r>
              <a:rPr lang="en-US" sz="1800" dirty="0" err="1"/>
              <a:t>oráculo</a:t>
            </a:r>
            <a:r>
              <a:rPr lang="en-US" sz="1800" dirty="0"/>
              <a:t>: </a:t>
            </a:r>
            <a:r>
              <a:rPr lang="en-US" sz="1800" dirty="0" err="1"/>
              <a:t>consegue</a:t>
            </a:r>
            <a:r>
              <a:rPr lang="en-US" sz="1800" dirty="0"/>
              <a:t> </a:t>
            </a:r>
            <a:r>
              <a:rPr lang="en-US" sz="1800" dirty="0" err="1"/>
              <a:t>observar</a:t>
            </a:r>
            <a:r>
              <a:rPr lang="en-US" sz="1800" dirty="0"/>
              <a:t> o que </a:t>
            </a:r>
            <a:r>
              <a:rPr lang="en-US" sz="1800" dirty="0" err="1"/>
              <a:t>tem</a:t>
            </a:r>
            <a:r>
              <a:rPr lang="en-US" sz="1800" dirty="0"/>
              <a:t> </a:t>
            </a:r>
            <a:r>
              <a:rPr lang="en-US" sz="1800" dirty="0" err="1"/>
              <a:t>ao</a:t>
            </a:r>
            <a:r>
              <a:rPr lang="en-US" sz="1800" dirty="0"/>
              <a:t> </a:t>
            </a:r>
            <a:r>
              <a:rPr lang="en-US" sz="1800" dirty="0" err="1"/>
              <a:t>seu</a:t>
            </a:r>
            <a:r>
              <a:rPr lang="en-US" sz="1800" dirty="0"/>
              <a:t> </a:t>
            </a:r>
            <a:r>
              <a:rPr lang="en-US" sz="1800" dirty="0" err="1"/>
              <a:t>redor</a:t>
            </a:r>
            <a:r>
              <a:rPr lang="en-US" sz="1800" dirty="0"/>
              <a:t>.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Marca de Cronos: altera as </a:t>
            </a:r>
            <a:r>
              <a:rPr lang="en-US" sz="1800" dirty="0" err="1"/>
              <a:t>regras</a:t>
            </a:r>
            <a:r>
              <a:rPr lang="en-US" sz="1800" dirty="0"/>
              <a:t> do tempo</a:t>
            </a:r>
          </a:p>
        </p:txBody>
      </p:sp>
    </p:spTree>
    <p:extLst>
      <p:ext uri="{BB962C8B-B14F-4D97-AF65-F5344CB8AC3E}">
        <p14:creationId xmlns:p14="http://schemas.microsoft.com/office/powerpoint/2010/main" val="3867001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rgbClr val="FFFFFF"/>
                </a:solidFill>
              </a:rPr>
              <a:t>Início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Suzan </a:t>
            </a:r>
            <a:r>
              <a:rPr lang="en-US" dirty="0" err="1">
                <a:solidFill>
                  <a:srgbClr val="FFFFFF"/>
                </a:solidFill>
              </a:rPr>
              <a:t>entra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ruínas</a:t>
            </a:r>
            <a:r>
              <a:rPr lang="en-US" dirty="0">
                <a:solidFill>
                  <a:srgbClr val="FFFFFF"/>
                </a:solidFill>
              </a:rPr>
              <a:t> do Templo de Cronos, curiosa </a:t>
            </a:r>
            <a:r>
              <a:rPr lang="en-US" dirty="0" err="1">
                <a:solidFill>
                  <a:srgbClr val="FFFFFF"/>
                </a:solidFill>
              </a:rPr>
              <a:t>por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uma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possível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descoberta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arqueológica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Ao </a:t>
            </a:r>
            <a:r>
              <a:rPr lang="en-US" dirty="0" err="1">
                <a:solidFill>
                  <a:srgbClr val="FFFFFF"/>
                </a:solidFill>
              </a:rPr>
              <a:t>ativar</a:t>
            </a:r>
            <a:r>
              <a:rPr lang="en-US" dirty="0">
                <a:solidFill>
                  <a:srgbClr val="FFFFFF"/>
                </a:solidFill>
              </a:rPr>
              <a:t> um misterioso </a:t>
            </a:r>
            <a:r>
              <a:rPr lang="en-US" dirty="0" err="1">
                <a:solidFill>
                  <a:srgbClr val="FFFFFF"/>
                </a:solidFill>
              </a:rPr>
              <a:t>mecanismo</a:t>
            </a:r>
            <a:r>
              <a:rPr lang="en-US" dirty="0">
                <a:solidFill>
                  <a:srgbClr val="FFFFFF"/>
                </a:solidFill>
              </a:rPr>
              <a:t>, é </a:t>
            </a:r>
            <a:r>
              <a:rPr lang="en-US" dirty="0" err="1">
                <a:solidFill>
                  <a:srgbClr val="FFFFFF"/>
                </a:solidFill>
              </a:rPr>
              <a:t>envolvida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por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uma</a:t>
            </a:r>
            <a:r>
              <a:rPr lang="en-US" dirty="0">
                <a:solidFill>
                  <a:srgbClr val="FFFFFF"/>
                </a:solidFill>
              </a:rPr>
              <a:t> luz </a:t>
            </a:r>
            <a:r>
              <a:rPr lang="en-US" dirty="0" err="1">
                <a:solidFill>
                  <a:srgbClr val="FFFFFF"/>
                </a:solidFill>
              </a:rPr>
              <a:t>intensa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perde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sentidos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Desperta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primeira</a:t>
            </a:r>
            <a:r>
              <a:rPr lang="en-US" dirty="0">
                <a:solidFill>
                  <a:srgbClr val="FFFFFF"/>
                </a:solidFill>
              </a:rPr>
              <a:t> sala, com </a:t>
            </a:r>
            <a:r>
              <a:rPr lang="en-US" dirty="0" err="1">
                <a:solidFill>
                  <a:srgbClr val="FFFFFF"/>
                </a:solidFill>
              </a:rPr>
              <a:t>informações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mínimas</a:t>
            </a:r>
            <a:r>
              <a:rPr lang="en-US" dirty="0">
                <a:solidFill>
                  <a:srgbClr val="FFFFFF"/>
                </a:solidFill>
              </a:rPr>
              <a:t> e um </a:t>
            </a:r>
            <a:r>
              <a:rPr lang="en-US" dirty="0" err="1">
                <a:solidFill>
                  <a:srgbClr val="FFFFFF"/>
                </a:solidFill>
              </a:rPr>
              <a:t>ambiente</a:t>
            </a:r>
            <a:r>
              <a:rPr lang="en-US" dirty="0">
                <a:solidFill>
                  <a:srgbClr val="FFFFFF"/>
                </a:solidFill>
              </a:rPr>
              <a:t> misterioso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A jornada </a:t>
            </a:r>
            <a:r>
              <a:rPr lang="en-US" dirty="0" err="1">
                <a:solidFill>
                  <a:srgbClr val="FFFFFF"/>
                </a:solidFill>
              </a:rPr>
              <a:t>começa</a:t>
            </a:r>
            <a:r>
              <a:rPr lang="en-US" dirty="0">
                <a:solidFill>
                  <a:srgbClr val="FFFFFF"/>
                </a:solidFill>
              </a:rPr>
              <a:t> pela </a:t>
            </a:r>
            <a:r>
              <a:rPr lang="en-US" dirty="0" err="1">
                <a:solidFill>
                  <a:srgbClr val="FFFFFF"/>
                </a:solidFill>
              </a:rPr>
              <a:t>exploração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tensa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intuitiva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onde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tudo</a:t>
            </a:r>
            <a:r>
              <a:rPr lang="en-US" dirty="0">
                <a:solidFill>
                  <a:srgbClr val="FFFFFF"/>
                </a:solidFill>
              </a:rPr>
              <a:t> é um enigma – inclusive o </a:t>
            </a:r>
            <a:r>
              <a:rPr lang="en-US" dirty="0" err="1">
                <a:solidFill>
                  <a:srgbClr val="FFFFFF"/>
                </a:solidFill>
              </a:rPr>
              <a:t>próprio</a:t>
            </a:r>
            <a:r>
              <a:rPr lang="en-US" dirty="0">
                <a:solidFill>
                  <a:srgbClr val="FFFFFF"/>
                </a:solidFill>
              </a:rPr>
              <a:t> tempo.</a:t>
            </a:r>
          </a:p>
        </p:txBody>
      </p:sp>
    </p:spTree>
    <p:extLst>
      <p:ext uri="{BB962C8B-B14F-4D97-AF65-F5344CB8AC3E}">
        <p14:creationId xmlns:p14="http://schemas.microsoft.com/office/powerpoint/2010/main" val="3335043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Evolução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Progressiva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 err="1"/>
              <a:t>Suzan</a:t>
            </a:r>
            <a:r>
              <a:rPr lang="pt-BR" dirty="0"/>
              <a:t> encontra </a:t>
            </a:r>
            <a:r>
              <a:rPr lang="pt-BR" b="1" dirty="0"/>
              <a:t>artefatos temporais</a:t>
            </a:r>
            <a:r>
              <a:rPr lang="pt-BR" dirty="0"/>
              <a:t> ao longo da exploração, desbloqueando habilidades únicas: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Desacelerar o tempo</a:t>
            </a:r>
            <a:r>
              <a:rPr lang="pt-BR" dirty="0"/>
              <a:t> (</a:t>
            </a:r>
            <a:r>
              <a:rPr lang="pt-BR" dirty="0" err="1"/>
              <a:t>bullet</a:t>
            </a:r>
            <a:r>
              <a:rPr lang="pt-BR" dirty="0"/>
              <a:t> time) – vantagem em combate e puzzles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Retroceder ações</a:t>
            </a:r>
            <a:r>
              <a:rPr lang="pt-BR" dirty="0"/>
              <a:t> – corrigir erros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Clonagem temporal</a:t>
            </a:r>
            <a:r>
              <a:rPr lang="pt-BR" dirty="0"/>
              <a:t> – duplicar uma ação sua do passado por alguns segundos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Os desafios se tornam cada vez mais complexos: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Inimigos</a:t>
            </a:r>
            <a:r>
              <a:rPr lang="pt-BR" dirty="0"/>
              <a:t> e</a:t>
            </a:r>
            <a:r>
              <a:rPr lang="pt-BR" b="1" dirty="0"/>
              <a:t> fases múltiplas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Puzzles temporais com múltiplas soluções possíveis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Ambientes mais hostis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749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Finais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possíveis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Libertação</a:t>
            </a:r>
            <a:r>
              <a:rPr lang="en-US" dirty="0">
                <a:solidFill>
                  <a:srgbClr val="FFFFFF"/>
                </a:solidFill>
              </a:rPr>
              <a:t> – Suzan </a:t>
            </a:r>
            <a:r>
              <a:rPr lang="en-US" dirty="0" err="1">
                <a:solidFill>
                  <a:srgbClr val="FFFFFF"/>
                </a:solidFill>
              </a:rPr>
              <a:t>quebra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ciclo</a:t>
            </a:r>
            <a:r>
              <a:rPr lang="en-US" dirty="0">
                <a:solidFill>
                  <a:srgbClr val="FFFFFF"/>
                </a:solidFill>
              </a:rPr>
              <a:t> temporal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Prisão</a:t>
            </a:r>
            <a:r>
              <a:rPr lang="en-US" dirty="0">
                <a:solidFill>
                  <a:srgbClr val="FFFFFF"/>
                </a:solidFill>
              </a:rPr>
              <a:t> - Suzan </a:t>
            </a:r>
            <a:r>
              <a:rPr lang="en-US" dirty="0" err="1">
                <a:solidFill>
                  <a:srgbClr val="FFFFFF"/>
                </a:solidFill>
              </a:rPr>
              <a:t>falha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escapar</a:t>
            </a:r>
            <a:r>
              <a:rPr lang="en-US" dirty="0">
                <a:solidFill>
                  <a:srgbClr val="FFFFFF"/>
                </a:solidFill>
              </a:rPr>
              <a:t> e se </a:t>
            </a:r>
            <a:r>
              <a:rPr lang="en-US" dirty="0" err="1">
                <a:solidFill>
                  <a:srgbClr val="FFFFFF"/>
                </a:solidFill>
              </a:rPr>
              <a:t>torna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parte</a:t>
            </a:r>
            <a:r>
              <a:rPr lang="en-US" dirty="0">
                <a:solidFill>
                  <a:srgbClr val="FFFFFF"/>
                </a:solidFill>
              </a:rPr>
              <a:t> do </a:t>
            </a:r>
            <a:r>
              <a:rPr lang="en-US" dirty="0" err="1">
                <a:solidFill>
                  <a:srgbClr val="FFFFFF"/>
                </a:solidFill>
              </a:rPr>
              <a:t>templo</a:t>
            </a:r>
            <a:endParaRPr lang="en-US" dirty="0">
              <a:solidFill>
                <a:srgbClr val="FFFFFF"/>
              </a:solidFill>
            </a:endParaRP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Paradoxo</a:t>
            </a:r>
            <a:r>
              <a:rPr lang="en-US" dirty="0">
                <a:solidFill>
                  <a:srgbClr val="FFFFFF"/>
                </a:solidFill>
              </a:rPr>
              <a:t> - Suzan </a:t>
            </a:r>
            <a:r>
              <a:rPr lang="en-US" dirty="0" err="1">
                <a:solidFill>
                  <a:srgbClr val="FFFFFF"/>
                </a:solidFill>
              </a:rPr>
              <a:t>manipula</a:t>
            </a:r>
            <a:r>
              <a:rPr lang="en-US" dirty="0">
                <a:solidFill>
                  <a:srgbClr val="FFFFFF"/>
                </a:solidFill>
              </a:rPr>
              <a:t> o tempo </a:t>
            </a:r>
            <a:r>
              <a:rPr lang="en-US" dirty="0" err="1">
                <a:solidFill>
                  <a:srgbClr val="FFFFFF"/>
                </a:solidFill>
              </a:rPr>
              <a:t>ao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ponto</a:t>
            </a:r>
            <a:r>
              <a:rPr lang="en-US" dirty="0">
                <a:solidFill>
                  <a:srgbClr val="FFFFFF"/>
                </a:solidFill>
              </a:rPr>
              <a:t> de se </a:t>
            </a:r>
            <a:r>
              <a:rPr lang="en-US" dirty="0" err="1">
                <a:solidFill>
                  <a:srgbClr val="FFFFFF"/>
                </a:solidFill>
              </a:rPr>
              <a:t>tornar</a:t>
            </a:r>
            <a:r>
              <a:rPr lang="en-US" dirty="0">
                <a:solidFill>
                  <a:srgbClr val="FFFFFF"/>
                </a:solidFill>
              </a:rPr>
              <a:t> a nova </a:t>
            </a:r>
            <a:r>
              <a:rPr lang="en-US" dirty="0" err="1">
                <a:solidFill>
                  <a:srgbClr val="FFFFFF"/>
                </a:solidFill>
              </a:rPr>
              <a:t>entidade</a:t>
            </a:r>
            <a:r>
              <a:rPr lang="en-US" dirty="0">
                <a:solidFill>
                  <a:srgbClr val="FFFFFF"/>
                </a:solidFill>
              </a:rPr>
              <a:t> Cronos.</a:t>
            </a:r>
          </a:p>
        </p:txBody>
      </p:sp>
      <p:pic>
        <p:nvPicPr>
          <p:cNvPr id="6" name="Imagem 5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C7A63BEB-CF80-D4DC-C90D-A8AB61DE6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7" r="3" b="11880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302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14144" r="3606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Sentidos Explorados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Visão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Arte 2D </a:t>
            </a:r>
            <a:r>
              <a:rPr lang="en-US" dirty="0" err="1">
                <a:solidFill>
                  <a:srgbClr val="FFFFFF"/>
                </a:solidFill>
              </a:rPr>
              <a:t>pixelada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detalhada</a:t>
            </a:r>
            <a:endParaRPr lang="en-US" dirty="0">
              <a:solidFill>
                <a:srgbClr val="FFFFFF"/>
              </a:solidFill>
            </a:endParaRP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Efeitos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especiais</a:t>
            </a:r>
            <a:r>
              <a:rPr lang="en-US" dirty="0">
                <a:solidFill>
                  <a:srgbClr val="FFFFFF"/>
                </a:solidFill>
              </a:rPr>
              <a:t> para </a:t>
            </a:r>
            <a:r>
              <a:rPr lang="en-US" dirty="0" err="1">
                <a:solidFill>
                  <a:srgbClr val="FFFFFF"/>
                </a:solidFill>
              </a:rPr>
              <a:t>habilidades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temporais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Som: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Trilha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atmosférica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imersiva</a:t>
            </a:r>
            <a:endParaRPr lang="en-US" dirty="0">
              <a:solidFill>
                <a:srgbClr val="FFFFFF"/>
              </a:solidFill>
            </a:endParaRP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Sons de </a:t>
            </a:r>
            <a:r>
              <a:rPr lang="en-US" dirty="0" err="1">
                <a:solidFill>
                  <a:srgbClr val="FFFFFF"/>
                </a:solidFill>
              </a:rPr>
              <a:t>engrenagens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distorções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sussurros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Feedback </a:t>
            </a:r>
            <a:r>
              <a:rPr lang="en-US" sz="2000" dirty="0" err="1">
                <a:solidFill>
                  <a:srgbClr val="FFFFFF"/>
                </a:solidFill>
              </a:rPr>
              <a:t>Tátil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Vibração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eventos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importantes</a:t>
            </a:r>
            <a:r>
              <a:rPr lang="en-US" dirty="0">
                <a:solidFill>
                  <a:srgbClr val="FFFFFF"/>
                </a:solidFill>
              </a:rPr>
              <a:t> (</a:t>
            </a:r>
            <a:r>
              <a:rPr lang="en-US" dirty="0" err="1">
                <a:solidFill>
                  <a:srgbClr val="FFFFFF"/>
                </a:solidFill>
              </a:rPr>
              <a:t>habilidades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perigo</a:t>
            </a:r>
            <a:r>
              <a:rPr lang="en-US" dirty="0">
                <a:solidFill>
                  <a:srgbClr val="FFFFFF"/>
                </a:solidFill>
              </a:rPr>
              <a:t>, boss fights) 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Imagem 7" descr="Uma imagem contendo no interior, aceso, luz, pequeno&#10;&#10;Descrição gerada automaticamente">
            <a:extLst>
              <a:ext uri="{FF2B5EF4-FFF2-40B4-BE49-F238E27FC236}">
                <a16:creationId xmlns:a16="http://schemas.microsoft.com/office/drawing/2014/main" id="{9F0749EA-F031-81A8-756B-10785C075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6" r="5787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643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Dinâmica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rgbClr val="FFFFFF"/>
                </a:solidFill>
              </a:rPr>
              <a:t>Elementos de Atenção e Envolvimento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FFFF"/>
                </a:solidFill>
              </a:rPr>
              <a:t>Atenção</a:t>
            </a:r>
            <a:r>
              <a:rPr lang="en-US" b="1" dirty="0">
                <a:solidFill>
                  <a:srgbClr val="FFFFFF"/>
                </a:solidFill>
              </a:rPr>
              <a:t> – Interesse </a:t>
            </a:r>
            <a:r>
              <a:rPr lang="en-US" b="1" dirty="0" err="1">
                <a:solidFill>
                  <a:srgbClr val="FFFFFF"/>
                </a:solidFill>
              </a:rPr>
              <a:t>Imediato</a:t>
            </a:r>
            <a:r>
              <a:rPr lang="en-US" b="1" dirty="0">
                <a:solidFill>
                  <a:srgbClr val="FFFFFF"/>
                </a:solidFill>
              </a:rPr>
              <a:t>: 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Visual </a:t>
            </a:r>
            <a:r>
              <a:rPr lang="en-US" dirty="0" err="1">
                <a:solidFill>
                  <a:srgbClr val="FFFFFF"/>
                </a:solidFill>
              </a:rPr>
              <a:t>impactante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mecânicas</a:t>
            </a:r>
            <a:r>
              <a:rPr lang="en-US" dirty="0">
                <a:solidFill>
                  <a:srgbClr val="FFFFFF"/>
                </a:solidFill>
              </a:rPr>
              <a:t> simples </a:t>
            </a:r>
            <a:r>
              <a:rPr lang="en-US" dirty="0" err="1">
                <a:solidFill>
                  <a:srgbClr val="FFFFFF"/>
                </a:solidFill>
              </a:rPr>
              <a:t>porém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desafiadoras</a:t>
            </a:r>
            <a:r>
              <a:rPr lang="en-US" dirty="0">
                <a:solidFill>
                  <a:srgbClr val="FFFFFF"/>
                </a:solidFill>
              </a:rPr>
              <a:t>. 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O </a:t>
            </a:r>
            <a:r>
              <a:rPr lang="en-US" dirty="0" err="1">
                <a:solidFill>
                  <a:srgbClr val="FFFFFF"/>
                </a:solidFill>
              </a:rPr>
              <a:t>mistério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envolvendo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templo</a:t>
            </a:r>
            <a:r>
              <a:rPr lang="en-US" dirty="0">
                <a:solidFill>
                  <a:srgbClr val="FFFFFF"/>
                </a:solidFill>
              </a:rPr>
              <a:t>, a </a:t>
            </a:r>
            <a:r>
              <a:rPr lang="en-US" dirty="0" err="1">
                <a:solidFill>
                  <a:srgbClr val="FFFFFF"/>
                </a:solidFill>
              </a:rPr>
              <a:t>estética</a:t>
            </a:r>
            <a:r>
              <a:rPr lang="en-US" dirty="0">
                <a:solidFill>
                  <a:srgbClr val="FFFFFF"/>
                </a:solidFill>
              </a:rPr>
              <a:t> temporal e a </a:t>
            </a:r>
            <a:r>
              <a:rPr lang="en-US" dirty="0" err="1">
                <a:solidFill>
                  <a:srgbClr val="FFFFFF"/>
                </a:solidFill>
              </a:rPr>
              <a:t>urgência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imposta</a:t>
            </a:r>
            <a:r>
              <a:rPr lang="en-US" dirty="0">
                <a:solidFill>
                  <a:srgbClr val="FFFFFF"/>
                </a:solidFill>
              </a:rPr>
              <a:t> pela </a:t>
            </a:r>
            <a:r>
              <a:rPr lang="en-US" dirty="0" err="1">
                <a:solidFill>
                  <a:srgbClr val="FFFFFF"/>
                </a:solidFill>
              </a:rPr>
              <a:t>onda</a:t>
            </a:r>
            <a:r>
              <a:rPr lang="en-US" dirty="0">
                <a:solidFill>
                  <a:srgbClr val="FFFFFF"/>
                </a:solidFill>
              </a:rPr>
              <a:t> de luz </a:t>
            </a:r>
            <a:r>
              <a:rPr lang="en-US" dirty="0" err="1">
                <a:solidFill>
                  <a:srgbClr val="FFFFFF"/>
                </a:solidFill>
              </a:rPr>
              <a:t>criam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uma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tensão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imediata</a:t>
            </a:r>
            <a:r>
              <a:rPr lang="en-US" dirty="0">
                <a:solidFill>
                  <a:srgbClr val="FFFFFF"/>
                </a:solidFill>
              </a:rPr>
              <a:t> que </a:t>
            </a:r>
            <a:r>
              <a:rPr lang="en-US" dirty="0" err="1">
                <a:solidFill>
                  <a:srgbClr val="FFFFFF"/>
                </a:solidFill>
              </a:rPr>
              <a:t>prende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jogador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FFFF"/>
                </a:solidFill>
              </a:rPr>
              <a:t>Envolvimento</a:t>
            </a:r>
            <a:r>
              <a:rPr lang="en-US" b="1" dirty="0">
                <a:solidFill>
                  <a:srgbClr val="FFFFFF"/>
                </a:solidFill>
              </a:rPr>
              <a:t> – Interesse de Longo </a:t>
            </a:r>
            <a:r>
              <a:rPr lang="en-US" b="1" dirty="0" err="1">
                <a:solidFill>
                  <a:srgbClr val="FFFFFF"/>
                </a:solidFill>
              </a:rPr>
              <a:t>Prazo</a:t>
            </a:r>
            <a:r>
              <a:rPr lang="en-US" b="1" dirty="0">
                <a:solidFill>
                  <a:srgbClr val="FFFFFF"/>
                </a:solidFill>
              </a:rPr>
              <a:t>:</a:t>
            </a:r>
            <a:r>
              <a:rPr lang="en-US" dirty="0">
                <a:solidFill>
                  <a:srgbClr val="FFFFFF"/>
                </a:solidFill>
              </a:rPr>
              <a:t> </a:t>
            </a:r>
            <a:r>
              <a:rPr lang="en-US" dirty="0" err="1">
                <a:solidFill>
                  <a:srgbClr val="FFFFFF"/>
                </a:solidFill>
              </a:rPr>
              <a:t>Progressão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baseada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tentativas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erros</a:t>
            </a:r>
            <a:r>
              <a:rPr lang="en-US" dirty="0">
                <a:solidFill>
                  <a:srgbClr val="FFFFFF"/>
                </a:solidFill>
              </a:rPr>
              <a:t> (roguelike)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Novos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itens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habilidades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descobertos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cada</a:t>
            </a:r>
            <a:r>
              <a:rPr lang="en-US" dirty="0">
                <a:solidFill>
                  <a:srgbClr val="FFFFFF"/>
                </a:solidFill>
              </a:rPr>
              <a:t> run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Possíveis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finais</a:t>
            </a:r>
            <a:r>
              <a:rPr lang="en-US" dirty="0">
                <a:solidFill>
                  <a:srgbClr val="FFFFFF"/>
                </a:solidFill>
              </a:rPr>
              <a:t> alternativos, </a:t>
            </a:r>
            <a:r>
              <a:rPr lang="en-US" dirty="0" err="1">
                <a:solidFill>
                  <a:srgbClr val="FFFFFF"/>
                </a:solidFill>
              </a:rPr>
              <a:t>incentivando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rejogabilidade</a:t>
            </a:r>
            <a:endParaRPr lang="en-US" dirty="0">
              <a:solidFill>
                <a:srgbClr val="FFFFFF"/>
              </a:solidFill>
            </a:endParaRP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Fragmentos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narrativos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revelados</a:t>
            </a:r>
            <a:r>
              <a:rPr lang="en-US" dirty="0">
                <a:solidFill>
                  <a:srgbClr val="FFFFFF"/>
                </a:solidFill>
              </a:rPr>
              <a:t> com o </a:t>
            </a:r>
            <a:r>
              <a:rPr lang="en-US" dirty="0" err="1">
                <a:solidFill>
                  <a:srgbClr val="FFFFFF"/>
                </a:solidFill>
              </a:rPr>
              <a:t>avanço</a:t>
            </a:r>
            <a:r>
              <a:rPr lang="en-US" dirty="0">
                <a:solidFill>
                  <a:srgbClr val="FFFFFF"/>
                </a:solidFill>
              </a:rPr>
              <a:t>, que </a:t>
            </a:r>
            <a:r>
              <a:rPr lang="en-US" dirty="0" err="1">
                <a:solidFill>
                  <a:srgbClr val="FFFFFF"/>
                </a:solidFill>
              </a:rPr>
              <a:t>incentivam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exploração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compreensão</a:t>
            </a:r>
            <a:r>
              <a:rPr lang="en-US" dirty="0">
                <a:solidFill>
                  <a:srgbClr val="FFFFFF"/>
                </a:solidFill>
              </a:rPr>
              <a:t> da </a:t>
            </a:r>
            <a:r>
              <a:rPr lang="en-US" dirty="0" err="1">
                <a:solidFill>
                  <a:srgbClr val="FFFFFF"/>
                </a:solidFill>
              </a:rPr>
              <a:t>história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030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A511026-8542-4AC0-9F06-134A7085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6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689" y="434187"/>
            <a:ext cx="6125964" cy="7443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Decisões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176" y="1768248"/>
            <a:ext cx="4750306" cy="4429134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b="1" dirty="0" err="1"/>
              <a:t>Discerníveis</a:t>
            </a:r>
            <a:r>
              <a:rPr lang="en-US" sz="2100" b="1" dirty="0"/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dirty="0" err="1"/>
              <a:t>Escolhe</a:t>
            </a:r>
            <a:r>
              <a:rPr lang="en-US" sz="2100" dirty="0"/>
              <a:t> entre </a:t>
            </a:r>
            <a:r>
              <a:rPr lang="en-US" sz="2100" dirty="0" err="1"/>
              <a:t>diferentes</a:t>
            </a:r>
            <a:r>
              <a:rPr lang="en-US" sz="2100" dirty="0"/>
              <a:t> </a:t>
            </a:r>
            <a:r>
              <a:rPr lang="en-US" sz="2100" dirty="0" err="1"/>
              <a:t>rotas</a:t>
            </a:r>
            <a:r>
              <a:rPr lang="en-US" sz="2100" dirty="0"/>
              <a:t>, </a:t>
            </a:r>
            <a:r>
              <a:rPr lang="en-US" sz="2100" dirty="0" err="1"/>
              <a:t>itens</a:t>
            </a:r>
            <a:r>
              <a:rPr lang="en-US" sz="2100" dirty="0"/>
              <a:t> e </a:t>
            </a:r>
            <a:r>
              <a:rPr lang="en-US" sz="2100" dirty="0" err="1"/>
              <a:t>habilidades</a:t>
            </a:r>
            <a:r>
              <a:rPr lang="en-US" sz="2100" dirty="0"/>
              <a:t> com </a:t>
            </a:r>
            <a:r>
              <a:rPr lang="en-US" sz="2100" dirty="0" err="1"/>
              <a:t>clareza</a:t>
            </a:r>
            <a:r>
              <a:rPr lang="en-US" sz="2100" dirty="0"/>
              <a:t> </a:t>
            </a:r>
            <a:r>
              <a:rPr lang="en-US" sz="2100" dirty="0" err="1"/>
              <a:t>sobre</a:t>
            </a:r>
            <a:r>
              <a:rPr lang="en-US" sz="2100" dirty="0"/>
              <a:t> </a:t>
            </a:r>
            <a:r>
              <a:rPr lang="en-US" sz="2100" dirty="0" err="1"/>
              <a:t>os</a:t>
            </a:r>
            <a:r>
              <a:rPr lang="en-US" sz="2100" dirty="0"/>
              <a:t> </a:t>
            </a:r>
            <a:r>
              <a:rPr lang="en-US" sz="2100" dirty="0" err="1"/>
              <a:t>efeitos</a:t>
            </a:r>
            <a:r>
              <a:rPr lang="en-US" sz="2100" dirty="0"/>
              <a:t> </a:t>
            </a:r>
            <a:r>
              <a:rPr lang="en-US" sz="2100" dirty="0" err="1"/>
              <a:t>imediatos</a:t>
            </a:r>
            <a:r>
              <a:rPr lang="en-US" sz="2100" dirty="0"/>
              <a:t> de </a:t>
            </a:r>
            <a:r>
              <a:rPr lang="en-US" sz="2100" dirty="0" err="1"/>
              <a:t>suas</a:t>
            </a:r>
            <a:r>
              <a:rPr lang="en-US" sz="2100" dirty="0"/>
              <a:t> </a:t>
            </a:r>
            <a:r>
              <a:rPr lang="en-US" sz="2100" dirty="0" err="1"/>
              <a:t>decisões</a:t>
            </a:r>
            <a:r>
              <a:rPr lang="en-US" sz="2100" dirty="0"/>
              <a:t>.</a:t>
            </a:r>
          </a:p>
          <a:p>
            <a:pPr marL="1143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dirty="0" err="1"/>
              <a:t>Ambíguas</a:t>
            </a:r>
            <a:r>
              <a:rPr lang="en-US" sz="2100" dirty="0"/>
              <a:t>:</a:t>
            </a:r>
          </a:p>
          <a:p>
            <a:pPr marL="5715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dirty="0" err="1"/>
              <a:t>Algumas</a:t>
            </a:r>
            <a:r>
              <a:rPr lang="en-US" sz="2100" dirty="0"/>
              <a:t> </a:t>
            </a:r>
            <a:r>
              <a:rPr lang="en-US" sz="2100" dirty="0" err="1"/>
              <a:t>decisões</a:t>
            </a:r>
            <a:r>
              <a:rPr lang="en-US" sz="2100" dirty="0"/>
              <a:t> </a:t>
            </a:r>
            <a:r>
              <a:rPr lang="en-US" sz="2100" dirty="0" err="1"/>
              <a:t>têm</a:t>
            </a:r>
            <a:r>
              <a:rPr lang="en-US" sz="2100" dirty="0"/>
              <a:t> </a:t>
            </a:r>
            <a:r>
              <a:rPr lang="en-US" sz="2100" dirty="0" err="1"/>
              <a:t>consequências</a:t>
            </a:r>
            <a:r>
              <a:rPr lang="en-US" sz="2100" dirty="0"/>
              <a:t> </a:t>
            </a:r>
            <a:r>
              <a:rPr lang="en-US" sz="2100" dirty="0" err="1"/>
              <a:t>incertas</a:t>
            </a:r>
            <a:r>
              <a:rPr lang="en-US" sz="2100" dirty="0"/>
              <a:t>, </a:t>
            </a:r>
            <a:r>
              <a:rPr lang="en-US" sz="2100" dirty="0" err="1"/>
              <a:t>como</a:t>
            </a:r>
            <a:r>
              <a:rPr lang="en-US" sz="2100" dirty="0"/>
              <a:t> usar um </a:t>
            </a:r>
            <a:r>
              <a:rPr lang="en-US" sz="2100" dirty="0" err="1"/>
              <a:t>artefato</a:t>
            </a:r>
            <a:r>
              <a:rPr lang="en-US" sz="2100" dirty="0"/>
              <a:t> </a:t>
            </a:r>
            <a:r>
              <a:rPr lang="en-US" sz="2100" dirty="0" err="1"/>
              <a:t>pouco</a:t>
            </a:r>
            <a:r>
              <a:rPr lang="en-US" sz="2100" dirty="0"/>
              <a:t> </a:t>
            </a:r>
            <a:r>
              <a:rPr lang="en-US" sz="2100" dirty="0" err="1"/>
              <a:t>descrito</a:t>
            </a:r>
            <a:r>
              <a:rPr lang="en-US" sz="2100" dirty="0"/>
              <a:t> </a:t>
            </a:r>
            <a:r>
              <a:rPr lang="en-US" sz="2100" dirty="0" err="1"/>
              <a:t>ou</a:t>
            </a:r>
            <a:r>
              <a:rPr lang="en-US" sz="2100" dirty="0"/>
              <a:t> </a:t>
            </a:r>
            <a:r>
              <a:rPr lang="en-US" sz="2100" dirty="0" err="1"/>
              <a:t>escolher</a:t>
            </a:r>
            <a:r>
              <a:rPr lang="en-US" sz="2100" dirty="0"/>
              <a:t> um </a:t>
            </a:r>
            <a:r>
              <a:rPr lang="en-US" sz="2100" dirty="0" err="1"/>
              <a:t>caminho</a:t>
            </a:r>
            <a:r>
              <a:rPr lang="en-US" sz="2100" dirty="0"/>
              <a:t> </a:t>
            </a:r>
            <a:r>
              <a:rPr lang="en-US" sz="2100" dirty="0" err="1"/>
              <a:t>desconhecido</a:t>
            </a:r>
            <a:r>
              <a:rPr lang="en-US" sz="2100" dirty="0"/>
              <a:t>. </a:t>
            </a:r>
          </a:p>
          <a:p>
            <a:pPr marL="1143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dirty="0" err="1"/>
              <a:t>Dois</a:t>
            </a:r>
            <a:r>
              <a:rPr lang="en-US" sz="2100" dirty="0"/>
              <a:t> Gumes:</a:t>
            </a:r>
          </a:p>
          <a:p>
            <a:pPr marL="5715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100" dirty="0" err="1"/>
              <a:t>Certos</a:t>
            </a:r>
            <a:r>
              <a:rPr lang="en-US" sz="2100" dirty="0"/>
              <a:t> </a:t>
            </a:r>
            <a:r>
              <a:rPr lang="en-US" sz="2100" dirty="0" err="1"/>
              <a:t>itens</a:t>
            </a:r>
            <a:r>
              <a:rPr lang="en-US" sz="2100" dirty="0"/>
              <a:t> </a:t>
            </a:r>
            <a:r>
              <a:rPr lang="en-US" sz="2100" dirty="0" err="1"/>
              <a:t>oferecem</a:t>
            </a:r>
            <a:r>
              <a:rPr lang="en-US" sz="2100" dirty="0"/>
              <a:t> </a:t>
            </a:r>
            <a:r>
              <a:rPr lang="en-US" sz="2100" dirty="0" err="1"/>
              <a:t>benefícios</a:t>
            </a:r>
            <a:r>
              <a:rPr lang="en-US" sz="2100" dirty="0"/>
              <a:t> </a:t>
            </a:r>
            <a:r>
              <a:rPr lang="en-US" sz="2100" dirty="0" err="1"/>
              <a:t>acompanhados</a:t>
            </a:r>
            <a:r>
              <a:rPr lang="en-US" sz="2100" dirty="0"/>
              <a:t> de </a:t>
            </a:r>
            <a:r>
              <a:rPr lang="en-US" sz="2100" dirty="0" err="1"/>
              <a:t>desvantagens</a:t>
            </a:r>
            <a:r>
              <a:rPr lang="en-US" sz="2100" dirty="0"/>
              <a:t>.</a:t>
            </a:r>
            <a:br>
              <a:rPr lang="en-US" sz="900" dirty="0"/>
            </a:br>
            <a:endParaRPr lang="en-US" sz="900" dirty="0"/>
          </a:p>
        </p:txBody>
      </p:sp>
      <p:pic>
        <p:nvPicPr>
          <p:cNvPr id="8" name="Imagem 7" descr="Uma imagem contendo edifício, grande, mesa, velho&#10;&#10;Descrição gerada automaticamente">
            <a:extLst>
              <a:ext uri="{FF2B5EF4-FFF2-40B4-BE49-F238E27FC236}">
                <a16:creationId xmlns:a16="http://schemas.microsoft.com/office/drawing/2014/main" id="{8D190AEF-912D-5FB1-C0A7-E25E2A889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3" r="2" b="3745"/>
          <a:stretch/>
        </p:blipFill>
        <p:spPr>
          <a:xfrm>
            <a:off x="8452963" y="3681463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6" name="Imagem 5" descr="Uma imagem contendo edifício, tijolo, lareira, escuro&#10;&#10;Descrição gerada automaticamente">
            <a:extLst>
              <a:ext uri="{FF2B5EF4-FFF2-40B4-BE49-F238E27FC236}">
                <a16:creationId xmlns:a16="http://schemas.microsoft.com/office/drawing/2014/main" id="{C3798735-D725-F3D6-FA3A-226461A5C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" b="4"/>
          <a:stretch/>
        </p:blipFill>
        <p:spPr>
          <a:xfrm>
            <a:off x="5398281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11" name="Imagem 10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75ABEC04-8CFE-54BE-BA68-C68841224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0" r="3" b="12854"/>
          <a:stretch/>
        </p:blipFill>
        <p:spPr>
          <a:xfrm>
            <a:off x="7621024" y="-3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47253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1634" y="320736"/>
            <a:ext cx="282873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Orientação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600" y="1967025"/>
            <a:ext cx="5246704" cy="3847849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Ensina o funcionamento básico de movimentos, itens e interações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Mostra claramente os recursos disponíveis (tempo restante, itens coletados, moeda)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Indicação de erros, acertos e perigos iminentes, como o som crescente da onda de luz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Onde acontece: </a:t>
            </a: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Na sala inicial</a:t>
            </a: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Durante as primeiras runs</a:t>
            </a: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A cada nova mecânica apresentada (com breves instruções na tela)</a:t>
            </a:r>
            <a:endParaRPr lang="en-US" sz="1900" dirty="0">
              <a:solidFill>
                <a:srgbClr val="FFFFF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6934F8E-038C-7733-DFCD-37A62790A82D}"/>
              </a:ext>
            </a:extLst>
          </p:cNvPr>
          <p:cNvSpPr txBox="1"/>
          <p:nvPr/>
        </p:nvSpPr>
        <p:spPr>
          <a:xfrm>
            <a:off x="2603512" y="1407772"/>
            <a:ext cx="15488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/>
              <a:t>Direta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359E6F-9CE7-92B6-57F4-6FB4737CDDBC}"/>
              </a:ext>
            </a:extLst>
          </p:cNvPr>
          <p:cNvSpPr txBox="1"/>
          <p:nvPr/>
        </p:nvSpPr>
        <p:spPr>
          <a:xfrm>
            <a:off x="8039606" y="1407769"/>
            <a:ext cx="15488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/>
              <a:t>Indireta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217E50F2-FC65-B18D-CB90-1FC61A419FA6}"/>
              </a:ext>
            </a:extLst>
          </p:cNvPr>
          <p:cNvSpPr txBox="1">
            <a:spLocks/>
          </p:cNvSpPr>
          <p:nvPr/>
        </p:nvSpPr>
        <p:spPr>
          <a:xfrm>
            <a:off x="6473300" y="1967026"/>
            <a:ext cx="5246704" cy="3173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Ambientação visual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Design de níveis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Comportamento de inimigos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Narrativa ambiental</a:t>
            </a: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FFFFFF"/>
                </a:solidFill>
              </a:rPr>
              <a:t>Onde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acontece</a:t>
            </a:r>
            <a:r>
              <a:rPr lang="en-US" sz="1900" dirty="0">
                <a:solidFill>
                  <a:srgbClr val="FFFFFF"/>
                </a:solidFill>
              </a:rPr>
              <a:t>:</a:t>
            </a: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Ao longo da exploração do templo</a:t>
            </a: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Em interações com </a:t>
            </a:r>
            <a:r>
              <a:rPr lang="pt-BR" sz="1900" dirty="0" err="1">
                <a:solidFill>
                  <a:srgbClr val="FFFFFF"/>
                </a:solidFill>
              </a:rPr>
              <a:t>NPCs</a:t>
            </a:r>
            <a:endParaRPr lang="pt-BR" sz="1900" dirty="0">
              <a:solidFill>
                <a:srgbClr val="FFFFFF"/>
              </a:solidFill>
            </a:endParaRPr>
          </a:p>
          <a:p>
            <a:pPr marL="914400" lvl="1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FFFFFF"/>
                </a:solidFill>
              </a:rPr>
              <a:t>Nas escolhas de caminhos e artefatos</a:t>
            </a:r>
            <a:endParaRPr lang="en-US" sz="1900" dirty="0">
              <a:solidFill>
                <a:srgbClr val="FFFFFF"/>
              </a:solidFill>
            </a:endParaRP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FFFFFF"/>
              </a:solidFill>
            </a:endParaRPr>
          </a:p>
          <a:p>
            <a:pPr marL="457200" indent="-3429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899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Mecânica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2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</a:rPr>
              <a:t>Componentes da equipe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Adriel Henrique </a:t>
            </a:r>
            <a:r>
              <a:rPr lang="en-US" sz="2000" dirty="0" err="1">
                <a:solidFill>
                  <a:schemeClr val="bg1"/>
                </a:solidFill>
              </a:rPr>
              <a:t>Foppa</a:t>
            </a:r>
            <a:r>
              <a:rPr lang="en-US" sz="2000" dirty="0">
                <a:solidFill>
                  <a:schemeClr val="bg1"/>
                </a:solidFill>
              </a:rPr>
              <a:t> Lima – R.A: 24.122.096-1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Igor Augusto </a:t>
            </a:r>
            <a:r>
              <a:rPr lang="en-US" sz="2000" dirty="0" err="1">
                <a:solidFill>
                  <a:schemeClr val="bg1"/>
                </a:solidFill>
              </a:rPr>
              <a:t>Fiorini</a:t>
            </a:r>
            <a:r>
              <a:rPr lang="en-US" sz="2000" dirty="0">
                <a:solidFill>
                  <a:schemeClr val="bg1"/>
                </a:solidFill>
              </a:rPr>
              <a:t> Rossi – R.A: 24.122.023-5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Lucas Rezende </a:t>
            </a:r>
            <a:r>
              <a:rPr lang="en-US" sz="2000" dirty="0" err="1">
                <a:solidFill>
                  <a:schemeClr val="bg1"/>
                </a:solidFill>
              </a:rPr>
              <a:t>Simões</a:t>
            </a:r>
            <a:r>
              <a:rPr lang="en-US" sz="2000" dirty="0">
                <a:solidFill>
                  <a:schemeClr val="bg1"/>
                </a:solidFill>
              </a:rPr>
              <a:t> – R.A: 24.122.028-4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Ruan </a:t>
            </a:r>
            <a:r>
              <a:rPr lang="en-US" sz="2000" dirty="0" err="1">
                <a:solidFill>
                  <a:schemeClr val="bg1"/>
                </a:solidFill>
              </a:rPr>
              <a:t>Pastrelo</a:t>
            </a:r>
            <a:r>
              <a:rPr lang="en-US" sz="2000" dirty="0">
                <a:solidFill>
                  <a:schemeClr val="bg1"/>
                </a:solidFill>
              </a:rPr>
              <a:t> Turola – R.A: 24.122.050-8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33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Padrão</a:t>
            </a:r>
            <a:r>
              <a:rPr lang="en-US" sz="4400" dirty="0">
                <a:solidFill>
                  <a:srgbClr val="FFFFFF"/>
                </a:solidFill>
              </a:rPr>
              <a:t> de </a:t>
            </a:r>
            <a:r>
              <a:rPr lang="en-US" sz="4400" dirty="0" err="1">
                <a:solidFill>
                  <a:srgbClr val="FFFFFF"/>
                </a:solidFill>
              </a:rPr>
              <a:t>Interação</a:t>
            </a:r>
            <a:r>
              <a:rPr lang="en-US" sz="4400" dirty="0">
                <a:solidFill>
                  <a:srgbClr val="FFFFFF"/>
                </a:solidFill>
              </a:rPr>
              <a:t> do </a:t>
            </a:r>
            <a:r>
              <a:rPr lang="en-US" sz="4400" dirty="0" err="1">
                <a:solidFill>
                  <a:srgbClr val="FFFFFF"/>
                </a:solidFill>
              </a:rPr>
              <a:t>Jogador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Comandos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rápidos</a:t>
            </a:r>
            <a:r>
              <a:rPr lang="en-US" dirty="0">
                <a:solidFill>
                  <a:srgbClr val="FFFFFF"/>
                </a:solidFill>
              </a:rPr>
              <a:t> via </a:t>
            </a:r>
            <a:r>
              <a:rPr lang="en-US" dirty="0" err="1">
                <a:solidFill>
                  <a:srgbClr val="FFFFFF"/>
                </a:solidFill>
              </a:rPr>
              <a:t>teclado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Sequências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específicas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cada</a:t>
            </a:r>
            <a:r>
              <a:rPr lang="en-US" dirty="0">
                <a:solidFill>
                  <a:srgbClr val="FFFFFF"/>
                </a:solidFill>
              </a:rPr>
              <a:t> sala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Manipulação</a:t>
            </a:r>
            <a:r>
              <a:rPr lang="en-US" dirty="0">
                <a:solidFill>
                  <a:srgbClr val="FFFFFF"/>
                </a:solidFill>
              </a:rPr>
              <a:t> de tempo e </a:t>
            </a:r>
            <a:r>
              <a:rPr lang="en-US" dirty="0" err="1">
                <a:solidFill>
                  <a:srgbClr val="FFFFFF"/>
                </a:solidFill>
              </a:rPr>
              <a:t>recursos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tempo real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Ênfase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reflexo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raciocínio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estratégia</a:t>
            </a:r>
            <a:r>
              <a:rPr lang="en-US" dirty="0">
                <a:solidFill>
                  <a:srgbClr val="FFFFFF"/>
                </a:solidFill>
              </a:rPr>
              <a:t> sob </a:t>
            </a:r>
            <a:r>
              <a:rPr lang="en-US" dirty="0" err="1">
                <a:solidFill>
                  <a:srgbClr val="FFFFFF"/>
                </a:solidFill>
              </a:rPr>
              <a:t>pressão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590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Objetivo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FFFFF"/>
                </a:solidFill>
              </a:rPr>
              <a:t>Escapar do Templo de Cronos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FFFFF"/>
                </a:solidFill>
              </a:rPr>
              <a:t>Coletar todos os Artefatos Temporais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FFFFF"/>
                </a:solidFill>
              </a:rPr>
              <a:t>Vencer desafios finais antes de ser alcançado pela onda temporal</a:t>
            </a:r>
          </a:p>
        </p:txBody>
      </p:sp>
      <p:pic>
        <p:nvPicPr>
          <p:cNvPr id="6" name="Imagem 5" descr="Edifício de tijolos&#10;&#10;Descrição gerada automaticamente com confiança baixa">
            <a:extLst>
              <a:ext uri="{FF2B5EF4-FFF2-40B4-BE49-F238E27FC236}">
                <a16:creationId xmlns:a16="http://schemas.microsoft.com/office/drawing/2014/main" id="{39EFCC64-C60D-2913-C630-B75DE0155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12" y="167951"/>
            <a:ext cx="2715207" cy="27152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m 8" descr="Uma imagem contendo edifício, frente, luz, tijolo&#10;&#10;Descrição gerada automaticamente">
            <a:extLst>
              <a:ext uri="{FF2B5EF4-FFF2-40B4-BE49-F238E27FC236}">
                <a16:creationId xmlns:a16="http://schemas.microsoft.com/office/drawing/2014/main" id="{2E3B10EB-B864-5CDC-BEEB-F5DB04E56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12" y="3248273"/>
            <a:ext cx="2715207" cy="27152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m 10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A3D4744B-C740-3113-BA13-4E968FEF8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972" y="2096488"/>
            <a:ext cx="2303570" cy="23035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4573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rgbClr val="FFFFFF"/>
                </a:solidFill>
              </a:rPr>
              <a:t>Regras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Regras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Explícitas</a:t>
            </a:r>
            <a:r>
              <a:rPr lang="en-US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O jogador deve completar sequências de teclas em salas específicas para avançar.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 onda de luz representa o tempo que persegue o jogador — se for alcançado, a tentativa falha.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Itens consumíveis e passivos modificam os desafios, oferecendo vantagens.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 progressão ocorre por tentativa e erro, seguindo o padrão </a:t>
            </a:r>
            <a:r>
              <a:rPr lang="pt-BR" dirty="0" err="1">
                <a:solidFill>
                  <a:srgbClr val="FFFFFF"/>
                </a:solidFill>
              </a:rPr>
              <a:t>roguelike</a:t>
            </a:r>
            <a:r>
              <a:rPr lang="pt-BR" dirty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Regras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Implícitas</a:t>
            </a:r>
            <a:r>
              <a:rPr lang="en-US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O jogador deve otimizar tempo e decisões para sobreviver mais tempo.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Algumas salas ocultam informações importantes — exploração é recompensada.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As ações têm impacto cumulativo: quanto mais artefatos e memórias forem coletados, maiores as chances de alcançar finais alternativos.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091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Procedimentos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Navegar entre salas interligadas.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Realizar sequências de teclas com precisão e rapidez.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Utilizar habilidades temporais de forma estratégica.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Comprar e equipar itens passivos e consumíveis na loja.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Tomar decisões táticas sob pressão (explorar mais ou avançar? Usar item ou não?).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127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44" r="-1" b="3020"/>
          <a:stretch/>
        </p:blipFill>
        <p:spPr>
          <a:xfrm>
            <a:off x="9512" y="10"/>
            <a:ext cx="12182474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2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2620" y="1748771"/>
            <a:ext cx="3498979" cy="336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Recursos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2352" y="0"/>
            <a:ext cx="6089647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7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FEB0310E-E135-2182-4238-DD98784F5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3" r="16455" b="-3"/>
          <a:stretch/>
        </p:blipFill>
        <p:spPr>
          <a:xfrm>
            <a:off x="7008664" y="643468"/>
            <a:ext cx="1811374" cy="1861849"/>
          </a:xfrm>
          <a:prstGeom prst="rect">
            <a:avLst/>
          </a:prstGeom>
        </p:spPr>
      </p:pic>
      <p:pic>
        <p:nvPicPr>
          <p:cNvPr id="11" name="Imagem 10" descr="Uma imagem contendo edifício, grande, mesa, velho&#10;&#10;Descrição gerada automaticamente">
            <a:extLst>
              <a:ext uri="{FF2B5EF4-FFF2-40B4-BE49-F238E27FC236}">
                <a16:creationId xmlns:a16="http://schemas.microsoft.com/office/drawing/2014/main" id="{B16EF80B-2B20-24ED-7EE1-DAE82662D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" r="2505" b="-7"/>
          <a:stretch/>
        </p:blipFill>
        <p:spPr>
          <a:xfrm>
            <a:off x="9726351" y="643468"/>
            <a:ext cx="1812656" cy="1861847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640" y="2789853"/>
            <a:ext cx="4796367" cy="3834881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Tempo</a:t>
            </a:r>
            <a:r>
              <a:rPr lang="en-US" sz="1600" dirty="0"/>
              <a:t>: </a:t>
            </a:r>
            <a:r>
              <a:rPr lang="en-US" sz="1600" dirty="0" err="1"/>
              <a:t>Representado</a:t>
            </a:r>
            <a:r>
              <a:rPr lang="en-US" sz="1600" dirty="0"/>
              <a:t> pela </a:t>
            </a:r>
            <a:r>
              <a:rPr lang="en-US" sz="1600" dirty="0" err="1"/>
              <a:t>onda</a:t>
            </a:r>
            <a:r>
              <a:rPr lang="en-US" sz="1600" dirty="0"/>
              <a:t> de luz. </a:t>
            </a:r>
            <a:r>
              <a:rPr lang="en-US" sz="1600" dirty="0" err="1"/>
              <a:t>Recurso</a:t>
            </a:r>
            <a:r>
              <a:rPr lang="en-US" sz="1600" dirty="0"/>
              <a:t> central.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Dinheiro</a:t>
            </a:r>
            <a:r>
              <a:rPr lang="en-US" sz="1600" dirty="0"/>
              <a:t>: </a:t>
            </a:r>
            <a:r>
              <a:rPr lang="en-US" sz="1600" dirty="0" err="1"/>
              <a:t>Obtido</a:t>
            </a:r>
            <a:r>
              <a:rPr lang="en-US" sz="1600" dirty="0"/>
              <a:t> </a:t>
            </a:r>
            <a:r>
              <a:rPr lang="en-US" sz="1600" dirty="0" err="1"/>
              <a:t>ao</a:t>
            </a:r>
            <a:r>
              <a:rPr lang="en-US" sz="1600" dirty="0"/>
              <a:t> </a:t>
            </a:r>
            <a:r>
              <a:rPr lang="en-US" sz="1600" dirty="0" err="1"/>
              <a:t>completar</a:t>
            </a:r>
            <a:r>
              <a:rPr lang="en-US" sz="1600" dirty="0"/>
              <a:t> </a:t>
            </a:r>
            <a:r>
              <a:rPr lang="en-US" sz="1600" dirty="0" err="1"/>
              <a:t>desafios</a:t>
            </a:r>
            <a:r>
              <a:rPr lang="en-US" sz="1600" dirty="0"/>
              <a:t>. </a:t>
            </a:r>
            <a:r>
              <a:rPr lang="en-US" sz="1600" dirty="0" err="1"/>
              <a:t>Usado</a:t>
            </a:r>
            <a:r>
              <a:rPr lang="en-US" sz="1600" dirty="0"/>
              <a:t> para </a:t>
            </a:r>
            <a:r>
              <a:rPr lang="en-US" sz="1600" dirty="0" err="1"/>
              <a:t>adquirir</a:t>
            </a:r>
            <a:r>
              <a:rPr lang="en-US" sz="1600" dirty="0"/>
              <a:t> </a:t>
            </a:r>
            <a:r>
              <a:rPr lang="en-US" sz="1600" dirty="0" err="1"/>
              <a:t>itens</a:t>
            </a:r>
            <a:r>
              <a:rPr lang="en-US" sz="16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Itens</a:t>
            </a:r>
            <a:r>
              <a:rPr lang="en-US" sz="1600" b="1" dirty="0"/>
              <a:t> </a:t>
            </a:r>
            <a:r>
              <a:rPr lang="en-US" sz="1600" b="1" dirty="0" err="1"/>
              <a:t>Consumíveis</a:t>
            </a:r>
            <a:r>
              <a:rPr lang="en-US" sz="1600" dirty="0"/>
              <a:t>: </a:t>
            </a:r>
            <a:r>
              <a:rPr lang="en-US" sz="1600" dirty="0" err="1"/>
              <a:t>Oferecem</a:t>
            </a:r>
            <a:r>
              <a:rPr lang="en-US" sz="1600" dirty="0"/>
              <a:t> </a:t>
            </a:r>
            <a:r>
              <a:rPr lang="en-US" sz="1600" dirty="0" err="1"/>
              <a:t>vantagens</a:t>
            </a:r>
            <a:r>
              <a:rPr lang="en-US" sz="1600" dirty="0"/>
              <a:t> </a:t>
            </a:r>
            <a:r>
              <a:rPr lang="en-US" sz="1600" dirty="0" err="1"/>
              <a:t>momentâneas</a:t>
            </a:r>
            <a:r>
              <a:rPr lang="en-US" sz="1600" dirty="0"/>
              <a:t> (</a:t>
            </a:r>
            <a:r>
              <a:rPr lang="en-US" sz="1600" dirty="0" err="1"/>
              <a:t>tentativas</a:t>
            </a:r>
            <a:r>
              <a:rPr lang="en-US" sz="1600" dirty="0"/>
              <a:t> extras, </a:t>
            </a:r>
            <a:r>
              <a:rPr lang="en-US" sz="1600" dirty="0" err="1"/>
              <a:t>desaceleração</a:t>
            </a:r>
            <a:r>
              <a:rPr lang="en-US" sz="1600" dirty="0"/>
              <a:t> do tempo).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Itens</a:t>
            </a:r>
            <a:r>
              <a:rPr lang="en-US" sz="1600" b="1" dirty="0"/>
              <a:t> </a:t>
            </a:r>
            <a:r>
              <a:rPr lang="en-US" sz="1600" b="1" dirty="0" err="1"/>
              <a:t>Passivos</a:t>
            </a:r>
            <a:r>
              <a:rPr lang="en-US" sz="1600" dirty="0"/>
              <a:t>: </a:t>
            </a:r>
            <a:r>
              <a:rPr lang="en-US" sz="1600" dirty="0" err="1"/>
              <a:t>Modificam</a:t>
            </a:r>
            <a:r>
              <a:rPr lang="en-US" sz="1600" dirty="0"/>
              <a:t> </a:t>
            </a:r>
            <a:r>
              <a:rPr lang="en-US" sz="1600" dirty="0" err="1"/>
              <a:t>regras</a:t>
            </a:r>
            <a:r>
              <a:rPr lang="en-US" sz="1600" dirty="0"/>
              <a:t> </a:t>
            </a:r>
            <a:r>
              <a:rPr lang="en-US" sz="1600" dirty="0" err="1"/>
              <a:t>ou</a:t>
            </a:r>
            <a:r>
              <a:rPr lang="en-US" sz="1600" dirty="0"/>
              <a:t> </a:t>
            </a:r>
            <a:r>
              <a:rPr lang="en-US" sz="1600" dirty="0" err="1"/>
              <a:t>facilitam</a:t>
            </a:r>
            <a:r>
              <a:rPr lang="en-US" sz="1600" dirty="0"/>
              <a:t> </a:t>
            </a:r>
            <a:r>
              <a:rPr lang="en-US" sz="1600" dirty="0" err="1"/>
              <a:t>desafios</a:t>
            </a:r>
            <a:r>
              <a:rPr lang="en-US" sz="1600" dirty="0"/>
              <a:t> </a:t>
            </a:r>
            <a:r>
              <a:rPr lang="en-US" sz="1600" dirty="0" err="1"/>
              <a:t>permanentemente</a:t>
            </a:r>
            <a:r>
              <a:rPr lang="en-US" sz="16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Artefatos</a:t>
            </a:r>
            <a:r>
              <a:rPr lang="en-US" sz="1600" b="1" dirty="0"/>
              <a:t> </a:t>
            </a:r>
            <a:r>
              <a:rPr lang="en-US" sz="1600" b="1" dirty="0" err="1"/>
              <a:t>Temporais</a:t>
            </a:r>
            <a:r>
              <a:rPr lang="en-US" sz="1600" dirty="0"/>
              <a:t>: </a:t>
            </a:r>
            <a:r>
              <a:rPr lang="en-US" sz="1600" dirty="0" err="1"/>
              <a:t>Fundamentais</a:t>
            </a:r>
            <a:r>
              <a:rPr lang="en-US" sz="1600" dirty="0"/>
              <a:t> para o </a:t>
            </a:r>
            <a:r>
              <a:rPr lang="en-US" sz="1600" dirty="0" err="1"/>
              <a:t>progresso</a:t>
            </a:r>
            <a:r>
              <a:rPr lang="en-US" sz="1600" dirty="0"/>
              <a:t> e </a:t>
            </a:r>
            <a:r>
              <a:rPr lang="en-US" sz="1600" dirty="0" err="1"/>
              <a:t>aquisição</a:t>
            </a:r>
            <a:r>
              <a:rPr lang="en-US" sz="1600" dirty="0"/>
              <a:t> de </a:t>
            </a:r>
            <a:r>
              <a:rPr lang="en-US" sz="1600" dirty="0" err="1"/>
              <a:t>habilidades</a:t>
            </a:r>
            <a:r>
              <a:rPr lang="en-US" sz="16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Fragmentos</a:t>
            </a:r>
            <a:r>
              <a:rPr lang="en-US" sz="1600" b="1" dirty="0"/>
              <a:t> de </a:t>
            </a:r>
            <a:r>
              <a:rPr lang="en-US" sz="1600" b="1" dirty="0" err="1"/>
              <a:t>Memória</a:t>
            </a:r>
            <a:r>
              <a:rPr lang="en-US" sz="1600" dirty="0"/>
              <a:t>: </a:t>
            </a:r>
            <a:r>
              <a:rPr lang="en-US" sz="1600" dirty="0" err="1"/>
              <a:t>Revelam</a:t>
            </a:r>
            <a:r>
              <a:rPr lang="en-US" sz="1600" dirty="0"/>
              <a:t> </a:t>
            </a:r>
            <a:r>
              <a:rPr lang="en-US" sz="1600" dirty="0" err="1"/>
              <a:t>história</a:t>
            </a:r>
            <a:r>
              <a:rPr lang="en-US" sz="1600" dirty="0"/>
              <a:t> e </a:t>
            </a:r>
            <a:r>
              <a:rPr lang="en-US" sz="1600" dirty="0" err="1"/>
              <a:t>desbloqueiam</a:t>
            </a:r>
            <a:r>
              <a:rPr lang="en-US" sz="1600" dirty="0"/>
              <a:t> </a:t>
            </a:r>
            <a:r>
              <a:rPr lang="en-US" sz="1600" dirty="0" err="1"/>
              <a:t>finais</a:t>
            </a:r>
            <a:r>
              <a:rPr lang="en-US" sz="1600" dirty="0"/>
              <a:t> </a:t>
            </a:r>
            <a:r>
              <a:rPr lang="en-US" sz="1600" dirty="0" err="1"/>
              <a:t>diferentes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4457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Limites</a:t>
            </a:r>
            <a:r>
              <a:rPr lang="en-US" sz="4400" dirty="0">
                <a:solidFill>
                  <a:srgbClr val="FFFFFF"/>
                </a:solidFill>
              </a:rPr>
              <a:t> do </a:t>
            </a:r>
            <a:r>
              <a:rPr lang="en-US" sz="4400" dirty="0" err="1">
                <a:solidFill>
                  <a:srgbClr val="FFFFFF"/>
                </a:solidFill>
              </a:rPr>
              <a:t>jogo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 morte do jogador sempre reinicia o ciclo, limitando a continuidade da tentativa atual.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Certas habilidades só podem ser adquiridas após a coleta de artefatos específicos.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 quantidade de itens carregados é limitada, exigindo decisões estratégicas.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889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Resultado</a:t>
            </a:r>
            <a:r>
              <a:rPr lang="en-US" sz="4400" dirty="0">
                <a:solidFill>
                  <a:srgbClr val="FFFFFF"/>
                </a:solidFill>
              </a:rPr>
              <a:t> do Jogo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Vitória: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Ao alcança a última sala e utiliza todos os artefatos coletados para abrir o portal de saída.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A vitória pode ter variações de final dependendo dos Fragmentos de Memória coletados, revelando ou ocultando verdades sobre o templo e </a:t>
            </a:r>
            <a:r>
              <a:rPr lang="pt-BR" dirty="0" err="1">
                <a:solidFill>
                  <a:srgbClr val="FFFFFF"/>
                </a:solidFill>
              </a:rPr>
              <a:t>Suzan</a:t>
            </a:r>
            <a:r>
              <a:rPr lang="pt-BR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Derrota: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FFFFFF"/>
                </a:solidFill>
              </a:rPr>
              <a:t>Suzan</a:t>
            </a:r>
            <a:r>
              <a:rPr lang="pt-BR" dirty="0">
                <a:solidFill>
                  <a:srgbClr val="FFFFFF"/>
                </a:solidFill>
              </a:rPr>
              <a:t> é consumida pela onda de luz.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Retorna à Sala Inicial.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O templo se reconfigura e a tentativa recomeça, com dificuldade ajustada progressivamente.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527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Prefabs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8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Suzan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Protagonista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controlada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pelo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jogador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Sempre </a:t>
            </a:r>
            <a:r>
              <a:rPr lang="en-US" sz="2000" dirty="0" err="1">
                <a:solidFill>
                  <a:srgbClr val="FFFFFF"/>
                </a:solidFill>
              </a:rPr>
              <a:t>durante</a:t>
            </a:r>
            <a:r>
              <a:rPr lang="en-US" sz="2000" dirty="0">
                <a:solidFill>
                  <a:srgbClr val="FFFFFF"/>
                </a:solidFill>
              </a:rPr>
              <a:t> a </a:t>
            </a:r>
            <a:r>
              <a:rPr lang="en-US" sz="2000" dirty="0" err="1">
                <a:solidFill>
                  <a:srgbClr val="FFFFFF"/>
                </a:solidFill>
              </a:rPr>
              <a:t>exploração</a:t>
            </a:r>
            <a:r>
              <a:rPr lang="en-US" sz="2000" dirty="0">
                <a:solidFill>
                  <a:srgbClr val="FFFFFF"/>
                </a:solidFill>
              </a:rPr>
              <a:t> do </a:t>
            </a:r>
            <a:r>
              <a:rPr lang="en-US" sz="2000" dirty="0" err="1">
                <a:solidFill>
                  <a:srgbClr val="FFFFFF"/>
                </a:solidFill>
              </a:rPr>
              <a:t>templo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Player.cs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movimentação</a:t>
            </a:r>
            <a:r>
              <a:rPr lang="en-US" dirty="0">
                <a:solidFill>
                  <a:srgbClr val="FFFFFF"/>
                </a:solidFill>
              </a:rPr>
              <a:t> com </a:t>
            </a:r>
            <a:r>
              <a:rPr lang="en-US" dirty="0" err="1">
                <a:solidFill>
                  <a:srgbClr val="FFFFFF"/>
                </a:solidFill>
              </a:rPr>
              <a:t>animações</a:t>
            </a:r>
            <a:r>
              <a:rPr lang="en-US" dirty="0">
                <a:solidFill>
                  <a:srgbClr val="FFFFFF"/>
                </a:solidFill>
              </a:rPr>
              <a:t>, coleta, </a:t>
            </a:r>
            <a:r>
              <a:rPr lang="en-US" dirty="0" err="1">
                <a:solidFill>
                  <a:srgbClr val="FFFFFF"/>
                </a:solidFill>
              </a:rPr>
              <a:t>combate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interação</a:t>
            </a:r>
            <a:r>
              <a:rPr lang="en-US" dirty="0">
                <a:solidFill>
                  <a:srgbClr val="FFFFFF"/>
                </a:solidFill>
              </a:rPr>
              <a:t> com NPCs/</a:t>
            </a:r>
            <a:r>
              <a:rPr lang="en-US" dirty="0" err="1">
                <a:solidFill>
                  <a:srgbClr val="FFFFFF"/>
                </a:solidFill>
              </a:rPr>
              <a:t>objetos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gerencia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vida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dano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morte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6" name="Imagem 5" descr="Desenho de lego&#10;&#10;Descrição gerada automaticamente com confiança média">
            <a:extLst>
              <a:ext uri="{FF2B5EF4-FFF2-40B4-BE49-F238E27FC236}">
                <a16:creationId xmlns:a16="http://schemas.microsoft.com/office/drawing/2014/main" id="{5FA80293-ADE6-0C2A-6164-E1D79F481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9" r="3" b="13518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8177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A511026-8542-4AC0-9F06-134A7085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6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368" y="371719"/>
            <a:ext cx="6125964" cy="19068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Cronos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368" y="2711395"/>
            <a:ext cx="4114801" cy="346556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700" b="1" dirty="0" err="1"/>
              <a:t>Descrição</a:t>
            </a:r>
            <a:r>
              <a:rPr lang="en-US" sz="1700" b="1" dirty="0"/>
              <a:t>: </a:t>
            </a:r>
            <a:r>
              <a:rPr lang="en-US" sz="1700" dirty="0" err="1"/>
              <a:t>Vilão</a:t>
            </a:r>
            <a:r>
              <a:rPr lang="en-US" sz="1700" dirty="0"/>
              <a:t> principal do </a:t>
            </a:r>
            <a:r>
              <a:rPr lang="en-US" sz="1700" dirty="0" err="1"/>
              <a:t>jogo</a:t>
            </a:r>
            <a:r>
              <a:rPr lang="en-US" sz="1700" dirty="0"/>
              <a:t>, com </a:t>
            </a:r>
            <a:r>
              <a:rPr lang="en-US" sz="1700" dirty="0" err="1"/>
              <a:t>fases</a:t>
            </a:r>
            <a:r>
              <a:rPr lang="en-US" sz="1700" dirty="0"/>
              <a:t> de </a:t>
            </a:r>
            <a:r>
              <a:rPr lang="en-US" sz="1700" dirty="0" err="1"/>
              <a:t>comportamento</a:t>
            </a:r>
            <a:r>
              <a:rPr lang="en-US" sz="17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700" b="1" dirty="0" err="1"/>
              <a:t>Quando</a:t>
            </a:r>
            <a:r>
              <a:rPr lang="en-US" sz="1700" b="1" dirty="0"/>
              <a:t> é </a:t>
            </a:r>
            <a:r>
              <a:rPr lang="en-US" sz="1700" b="1" dirty="0" err="1"/>
              <a:t>utilizada</a:t>
            </a:r>
            <a:r>
              <a:rPr lang="en-US" sz="1700" b="1" dirty="0"/>
              <a:t>: </a:t>
            </a:r>
            <a:r>
              <a:rPr lang="en-US" sz="1700" dirty="0"/>
              <a:t>Em boss fight </a:t>
            </a:r>
            <a:r>
              <a:rPr lang="en-US" sz="1700" dirty="0" err="1"/>
              <a:t>ao</a:t>
            </a:r>
            <a:r>
              <a:rPr lang="en-US" sz="1700" dirty="0"/>
              <a:t> </a:t>
            </a:r>
            <a:r>
              <a:rPr lang="en-US" sz="1700" dirty="0" err="1"/>
              <a:t>longo</a:t>
            </a:r>
            <a:r>
              <a:rPr lang="en-US" sz="1700" dirty="0"/>
              <a:t> da </a:t>
            </a:r>
            <a:r>
              <a:rPr lang="en-US" sz="1700" dirty="0" err="1"/>
              <a:t>campanha</a:t>
            </a:r>
            <a:r>
              <a:rPr lang="en-US" sz="17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700" b="1" dirty="0" err="1"/>
              <a:t>Colisor</a:t>
            </a:r>
            <a:r>
              <a:rPr lang="en-US" sz="1700" dirty="0"/>
              <a:t>: BoxCollider2D e Rigidbody2D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700" b="1" dirty="0"/>
              <a:t>Script</a:t>
            </a:r>
            <a:r>
              <a:rPr lang="en-US" sz="1700" dirty="0"/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700" dirty="0" err="1"/>
              <a:t>CronosAI.cs</a:t>
            </a:r>
            <a:r>
              <a:rPr lang="en-US" sz="1700" dirty="0"/>
              <a:t>: </a:t>
            </a:r>
            <a:r>
              <a:rPr lang="en-US" sz="1700" dirty="0" err="1"/>
              <a:t>controla</a:t>
            </a:r>
            <a:r>
              <a:rPr lang="en-US" sz="1700" dirty="0"/>
              <a:t> </a:t>
            </a:r>
            <a:r>
              <a:rPr lang="en-US" sz="1700" dirty="0" err="1"/>
              <a:t>ataques</a:t>
            </a:r>
            <a:r>
              <a:rPr lang="en-US" sz="1700" dirty="0"/>
              <a:t> e </a:t>
            </a:r>
            <a:r>
              <a:rPr lang="en-US" sz="1700" dirty="0" err="1"/>
              <a:t>padrões</a:t>
            </a:r>
            <a:r>
              <a:rPr lang="en-US" sz="1700" dirty="0"/>
              <a:t> </a:t>
            </a:r>
            <a:r>
              <a:rPr lang="en-US" sz="1700" dirty="0" err="1"/>
              <a:t>dinâmicos</a:t>
            </a:r>
            <a:r>
              <a:rPr lang="en-US" sz="1700" dirty="0"/>
              <a:t> e </a:t>
            </a:r>
            <a:r>
              <a:rPr lang="en-US" sz="1700" dirty="0" err="1"/>
              <a:t>muda</a:t>
            </a:r>
            <a:r>
              <a:rPr lang="en-US" sz="1700" dirty="0"/>
              <a:t> </a:t>
            </a:r>
            <a:r>
              <a:rPr lang="en-US" sz="1700" dirty="0" err="1"/>
              <a:t>comportamento</a:t>
            </a:r>
            <a:r>
              <a:rPr lang="en-US" sz="1700" dirty="0"/>
              <a:t> com base </a:t>
            </a:r>
            <a:r>
              <a:rPr lang="en-US" sz="1700" dirty="0" err="1"/>
              <a:t>na</a:t>
            </a:r>
            <a:r>
              <a:rPr lang="en-US" sz="1700" dirty="0"/>
              <a:t> </a:t>
            </a:r>
            <a:r>
              <a:rPr lang="en-US" sz="1700" dirty="0" err="1"/>
              <a:t>vida</a:t>
            </a:r>
            <a:endParaRPr lang="en-US" sz="1700" dirty="0"/>
          </a:p>
        </p:txBody>
      </p:sp>
      <p:pic>
        <p:nvPicPr>
          <p:cNvPr id="18" name="Imagem 17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23BC2E9A-17CE-ABAB-F1B9-4A498945B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3" r="2" b="9344"/>
          <a:stretch/>
        </p:blipFill>
        <p:spPr>
          <a:xfrm>
            <a:off x="8452963" y="3681463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16" name="Imagem 15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13F20DB9-4EB3-03BF-8805-C93357F70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" r="4" b="4"/>
          <a:stretch/>
        </p:blipFill>
        <p:spPr>
          <a:xfrm>
            <a:off x="5398281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7CE284A-2763-489D-ECDC-E35D15C75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3" r="3" b="13761"/>
          <a:stretch/>
        </p:blipFill>
        <p:spPr>
          <a:xfrm>
            <a:off x="7621024" y="-3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4290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Introdução</a:t>
            </a:r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3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Vendedor da Loja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NPC que </a:t>
            </a:r>
            <a:r>
              <a:rPr lang="en-US" sz="2000" dirty="0" err="1">
                <a:solidFill>
                  <a:srgbClr val="FFFFFF"/>
                </a:solidFill>
              </a:rPr>
              <a:t>vende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itens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mágicos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jogador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Dentro</a:t>
            </a:r>
            <a:r>
              <a:rPr lang="en-US" sz="2000" dirty="0">
                <a:solidFill>
                  <a:srgbClr val="FFFFFF"/>
                </a:solidFill>
              </a:rPr>
              <a:t> da </a:t>
            </a:r>
            <a:r>
              <a:rPr lang="en-US" sz="2000" dirty="0" err="1">
                <a:solidFill>
                  <a:srgbClr val="FFFFFF"/>
                </a:solidFill>
              </a:rPr>
              <a:t>loja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acessível</a:t>
            </a:r>
            <a:r>
              <a:rPr lang="en-US" sz="2000" dirty="0">
                <a:solidFill>
                  <a:srgbClr val="FFFFFF"/>
                </a:solidFill>
              </a:rPr>
              <a:t> no </a:t>
            </a:r>
            <a:r>
              <a:rPr lang="en-US" sz="2000" dirty="0" err="1">
                <a:solidFill>
                  <a:srgbClr val="FFFFFF"/>
                </a:solidFill>
              </a:rPr>
              <a:t>templo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ShopkeeperDialogue.cs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exibe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diálogos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opções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compra</a:t>
            </a:r>
            <a:r>
              <a:rPr lang="en-US" dirty="0">
                <a:solidFill>
                  <a:srgbClr val="FFFFFF"/>
                </a:solidFill>
              </a:rPr>
              <a:t>.    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ShopInterface.cs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ativa</a:t>
            </a:r>
            <a:r>
              <a:rPr lang="en-US" dirty="0">
                <a:solidFill>
                  <a:srgbClr val="FFFFFF"/>
                </a:solidFill>
              </a:rPr>
              <a:t> UI da </a:t>
            </a:r>
            <a:r>
              <a:rPr lang="en-US" dirty="0" err="1">
                <a:solidFill>
                  <a:srgbClr val="FFFFFF"/>
                </a:solidFill>
              </a:rPr>
              <a:t>loja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manipula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inventário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Imagem 6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ADEC707D-3CE0-C2E7-C4D2-300F065B4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9" r="7041" b="-3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392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Sentinela Temporal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Criatura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patrulha</a:t>
            </a:r>
            <a:r>
              <a:rPr lang="en-US" sz="2000" dirty="0">
                <a:solidFill>
                  <a:srgbClr val="FFFFFF"/>
                </a:solidFill>
              </a:rPr>
              <a:t> e </a:t>
            </a:r>
            <a:r>
              <a:rPr lang="en-US" sz="2000" dirty="0" err="1">
                <a:solidFill>
                  <a:srgbClr val="FFFFFF"/>
                </a:solidFill>
              </a:rPr>
              <a:t>ataca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ver</a:t>
            </a:r>
            <a:r>
              <a:rPr lang="en-US" sz="2000" dirty="0">
                <a:solidFill>
                  <a:srgbClr val="FFFFFF"/>
                </a:solidFill>
              </a:rPr>
              <a:t> o </a:t>
            </a:r>
            <a:r>
              <a:rPr lang="en-US" sz="2000" dirty="0" err="1">
                <a:solidFill>
                  <a:srgbClr val="FFFFFF"/>
                </a:solidFill>
              </a:rPr>
              <a:t>jogador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Em </a:t>
            </a:r>
            <a:r>
              <a:rPr lang="en-US" sz="2000" dirty="0" err="1">
                <a:solidFill>
                  <a:srgbClr val="FFFFFF"/>
                </a:solidFill>
              </a:rPr>
              <a:t>áreas</a:t>
            </a:r>
            <a:r>
              <a:rPr lang="en-US" sz="2000" dirty="0">
                <a:solidFill>
                  <a:srgbClr val="FFFFFF"/>
                </a:solidFill>
              </a:rPr>
              <a:t> com forte </a:t>
            </a:r>
            <a:r>
              <a:rPr lang="en-US" sz="2000" dirty="0" err="1">
                <a:solidFill>
                  <a:srgbClr val="FFFFFF"/>
                </a:solidFill>
              </a:rPr>
              <a:t>influência</a:t>
            </a:r>
            <a:r>
              <a:rPr lang="en-US" sz="2000" dirty="0">
                <a:solidFill>
                  <a:srgbClr val="FFFFFF"/>
                </a:solidFill>
              </a:rPr>
              <a:t> de Cronos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EnemyPatrol.cs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patrulha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gerencia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vida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efeitos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morte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6" name="Imagem 5" descr="Brinquedo de lego&#10;&#10;Descrição gerada automaticamente com confiança baixa">
            <a:extLst>
              <a:ext uri="{FF2B5EF4-FFF2-40B4-BE49-F238E27FC236}">
                <a16:creationId xmlns:a16="http://schemas.microsoft.com/office/drawing/2014/main" id="{B2C3F643-A50C-0ABF-F2F4-100001005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7" r="3" b="14630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9932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Guardião das Memórias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Protetor</a:t>
            </a:r>
            <a:r>
              <a:rPr lang="en-US" sz="2000" dirty="0">
                <a:solidFill>
                  <a:srgbClr val="FFFFFF"/>
                </a:solidFill>
              </a:rPr>
              <a:t> dos </a:t>
            </a:r>
            <a:r>
              <a:rPr lang="en-US" sz="2000" dirty="0" err="1">
                <a:solidFill>
                  <a:srgbClr val="FFFFFF"/>
                </a:solidFill>
              </a:rPr>
              <a:t>fragmentos</a:t>
            </a:r>
            <a:r>
              <a:rPr lang="en-US" sz="2000" dirty="0">
                <a:solidFill>
                  <a:srgbClr val="FFFFFF"/>
                </a:solidFill>
              </a:rPr>
              <a:t> de </a:t>
            </a:r>
            <a:r>
              <a:rPr lang="en-US" sz="2000" dirty="0" err="1">
                <a:solidFill>
                  <a:srgbClr val="FFFFFF"/>
                </a:solidFill>
              </a:rPr>
              <a:t>memória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Próximo</a:t>
            </a:r>
            <a:r>
              <a:rPr lang="en-US" sz="2000" dirty="0">
                <a:solidFill>
                  <a:srgbClr val="FFFFFF"/>
                </a:solidFill>
              </a:rPr>
              <a:t> a </a:t>
            </a:r>
            <a:r>
              <a:rPr lang="en-US" sz="2000" dirty="0" err="1">
                <a:solidFill>
                  <a:srgbClr val="FFFFFF"/>
                </a:solidFill>
              </a:rPr>
              <a:t>fragmentos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MemoryGuardian.cs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persegue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jogador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ataca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Imagem 6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EC2FA4DA-65CD-E516-54D7-5D5F28835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4" r="3" b="12903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0062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Fragmento de Memória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Fragmentos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revelam</a:t>
            </a:r>
            <a:r>
              <a:rPr lang="en-US" sz="2000" dirty="0">
                <a:solidFill>
                  <a:srgbClr val="FFFFFF"/>
                </a:solidFill>
              </a:rPr>
              <a:t> o </a:t>
            </a:r>
            <a:r>
              <a:rPr lang="en-US" sz="2000" dirty="0" err="1">
                <a:solidFill>
                  <a:srgbClr val="FFFFFF"/>
                </a:solidFill>
              </a:rPr>
              <a:t>passado</a:t>
            </a:r>
            <a:r>
              <a:rPr lang="en-US" sz="2000" dirty="0">
                <a:solidFill>
                  <a:srgbClr val="FFFFFF"/>
                </a:solidFill>
              </a:rPr>
              <a:t> do </a:t>
            </a:r>
            <a:r>
              <a:rPr lang="en-US" sz="2000" dirty="0" err="1">
                <a:solidFill>
                  <a:srgbClr val="FFFFFF"/>
                </a:solidFill>
              </a:rPr>
              <a:t>personagem</a:t>
            </a:r>
            <a:r>
              <a:rPr lang="en-US" sz="2000" dirty="0">
                <a:solidFill>
                  <a:srgbClr val="FFFFFF"/>
                </a:solidFill>
              </a:rPr>
              <a:t> e do </a:t>
            </a:r>
            <a:r>
              <a:rPr lang="en-US" sz="2000" dirty="0" err="1">
                <a:solidFill>
                  <a:srgbClr val="FFFFFF"/>
                </a:solidFill>
              </a:rPr>
              <a:t>vilão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Coletável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desbloqueia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segredos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MemoryFragment.cs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Ativa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caixa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diálogo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Imagem 6" descr="Edifício de tijolos&#10;&#10;Descrição gerada automaticamente com confiança baixa">
            <a:extLst>
              <a:ext uri="{FF2B5EF4-FFF2-40B4-BE49-F238E27FC236}">
                <a16:creationId xmlns:a16="http://schemas.microsoft.com/office/drawing/2014/main" id="{1F78833D-F722-E65B-943B-2ADC6E234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 r="3" b="9547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80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Olho do Oráculo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Artefato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revela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segredos</a:t>
            </a:r>
            <a:r>
              <a:rPr lang="en-US" sz="2000" dirty="0">
                <a:solidFill>
                  <a:srgbClr val="FFFFFF"/>
                </a:solidFill>
              </a:rPr>
              <a:t> e </a:t>
            </a:r>
            <a:r>
              <a:rPr lang="en-US" sz="2000" dirty="0" err="1">
                <a:solidFill>
                  <a:srgbClr val="FFFFFF"/>
                </a:solidFill>
              </a:rPr>
              <a:t>inimigos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invisíveis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Em </a:t>
            </a:r>
            <a:r>
              <a:rPr lang="en-US" sz="2000" dirty="0" err="1">
                <a:solidFill>
                  <a:srgbClr val="FFFFFF"/>
                </a:solidFill>
              </a:rPr>
              <a:t>áreas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ocultas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OracleEye.cs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revela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segredos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entra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cooldown.</a:t>
            </a:r>
          </a:p>
        </p:txBody>
      </p:sp>
      <p:pic>
        <p:nvPicPr>
          <p:cNvPr id="6" name="Imagem 5" descr="Uma imagem contendo edifício, frente, luz, tijolo&#10;&#10;Descrição gerada automaticamente">
            <a:extLst>
              <a:ext uri="{FF2B5EF4-FFF2-40B4-BE49-F238E27FC236}">
                <a16:creationId xmlns:a16="http://schemas.microsoft.com/office/drawing/2014/main" id="{231EDFD4-BF62-2F3B-A1C9-AFBB71383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9" r="3" b="11138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7223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Marca de Cronos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Selo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distorce</a:t>
            </a:r>
            <a:r>
              <a:rPr lang="en-US" sz="2000" dirty="0">
                <a:solidFill>
                  <a:srgbClr val="FFFFFF"/>
                </a:solidFill>
              </a:rPr>
              <a:t> o tempo </a:t>
            </a:r>
            <a:r>
              <a:rPr lang="en-US" sz="2000" dirty="0" err="1">
                <a:solidFill>
                  <a:srgbClr val="FFFFFF"/>
                </a:solidFill>
              </a:rPr>
              <a:t>em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determinada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área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Em puzzles e </a:t>
            </a:r>
            <a:r>
              <a:rPr lang="en-US" sz="2000" dirty="0" err="1">
                <a:solidFill>
                  <a:srgbClr val="FFFFFF"/>
                </a:solidFill>
              </a:rPr>
              <a:t>armadilhas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temporais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PolygonCollider2D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CronosMark.cs</a:t>
            </a:r>
            <a:r>
              <a:rPr lang="en-US" dirty="0">
                <a:solidFill>
                  <a:srgbClr val="FFFFFF"/>
                </a:solidFill>
              </a:rPr>
              <a:t>: altera </a:t>
            </a:r>
            <a:r>
              <a:rPr lang="en-US" dirty="0" err="1">
                <a:solidFill>
                  <a:srgbClr val="FFFFFF"/>
                </a:solidFill>
              </a:rPr>
              <a:t>regras</a:t>
            </a:r>
            <a:r>
              <a:rPr lang="en-US" dirty="0">
                <a:solidFill>
                  <a:srgbClr val="FFFFFF"/>
                </a:solidFill>
              </a:rPr>
              <a:t> do tempo e </a:t>
            </a:r>
            <a:r>
              <a:rPr lang="en-US" dirty="0" err="1">
                <a:solidFill>
                  <a:srgbClr val="FFFFFF"/>
                </a:solidFill>
              </a:rPr>
              <a:t>pode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causar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debuffs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Imagem 6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C9567CA2-E9B9-B6D8-E19E-27EE7CB87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0" r="3" b="12337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2549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Poção de Vida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Item que restaura vida total ou parcial do jogador.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Disponível</a:t>
            </a:r>
            <a:r>
              <a:rPr lang="en-US" sz="2000" dirty="0">
                <a:solidFill>
                  <a:srgbClr val="FFFFFF"/>
                </a:solidFill>
              </a:rPr>
              <a:t> para </a:t>
            </a:r>
            <a:r>
              <a:rPr lang="en-US" sz="2000" dirty="0" err="1">
                <a:solidFill>
                  <a:srgbClr val="FFFFFF"/>
                </a:solidFill>
              </a:rPr>
              <a:t>venda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na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loja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Não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possui</a:t>
            </a:r>
            <a:endParaRPr lang="en-US" sz="2000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FFFFFF"/>
                </a:solidFill>
              </a:rPr>
              <a:t>PotionPickup.cs</a:t>
            </a:r>
            <a:r>
              <a:rPr lang="pt-BR" dirty="0">
                <a:solidFill>
                  <a:srgbClr val="FFFFFF"/>
                </a:solidFill>
              </a:rPr>
              <a:t>: restaura vida, toca som e remove o item.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Imagem 5" descr="Uma imagem contendo luz, ao ar livre, tráfego, edifício&#10;&#10;Descrição gerada automaticamente">
            <a:extLst>
              <a:ext uri="{FF2B5EF4-FFF2-40B4-BE49-F238E27FC236}">
                <a16:creationId xmlns:a16="http://schemas.microsoft.com/office/drawing/2014/main" id="{D5C45CE7-E9D4-4CB8-AFB4-B3CB63EE8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5" r="3" b="1382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8337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Ampulheta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Item </a:t>
            </a:r>
            <a:r>
              <a:rPr lang="en-US" sz="2000" dirty="0" err="1">
                <a:solidFill>
                  <a:srgbClr val="FFFFFF"/>
                </a:solidFill>
              </a:rPr>
              <a:t>mágico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essencial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permite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jogador</a:t>
            </a:r>
            <a:r>
              <a:rPr lang="en-US" sz="2000" dirty="0">
                <a:solidFill>
                  <a:srgbClr val="FFFFFF"/>
                </a:solidFill>
              </a:rPr>
              <a:t> manipular o tempo.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Disponível</a:t>
            </a:r>
            <a:r>
              <a:rPr lang="en-US" sz="2000" dirty="0">
                <a:solidFill>
                  <a:srgbClr val="FFFFFF"/>
                </a:solidFill>
              </a:rPr>
              <a:t> para </a:t>
            </a:r>
            <a:r>
              <a:rPr lang="en-US" sz="2000" dirty="0" err="1">
                <a:solidFill>
                  <a:srgbClr val="FFFFFF"/>
                </a:solidFill>
              </a:rPr>
              <a:t>venda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na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loja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Não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possui</a:t>
            </a:r>
            <a:endParaRPr lang="en-US" sz="2000" dirty="0">
              <a:solidFill>
                <a:srgbClr val="FFFFFF"/>
              </a:solidFill>
            </a:endParaRP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AmpulhetaController.cs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err="1">
                <a:solidFill>
                  <a:srgbClr val="FFFFFF"/>
                </a:solidFill>
              </a:rPr>
              <a:t>ativa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poder</a:t>
            </a:r>
            <a:r>
              <a:rPr lang="en-US" dirty="0">
                <a:solidFill>
                  <a:srgbClr val="FFFFFF"/>
                </a:solidFill>
              </a:rPr>
              <a:t> temporal e </a:t>
            </a:r>
            <a:r>
              <a:rPr lang="en-US" dirty="0" err="1">
                <a:solidFill>
                  <a:srgbClr val="FFFFFF"/>
                </a:solidFill>
              </a:rPr>
              <a:t>aplica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adicina</a:t>
            </a:r>
            <a:r>
              <a:rPr lang="en-US" dirty="0">
                <a:solidFill>
                  <a:srgbClr val="FFFFFF"/>
                </a:solidFill>
              </a:rPr>
              <a:t> tempo extra.</a:t>
            </a:r>
          </a:p>
        </p:txBody>
      </p:sp>
      <p:pic>
        <p:nvPicPr>
          <p:cNvPr id="11" name="Imagem 10" descr="Uma imagem contendo edifício, grande, mesa, velho&#10;&#10;Descrição gerada automaticamente">
            <a:extLst>
              <a:ext uri="{FF2B5EF4-FFF2-40B4-BE49-F238E27FC236}">
                <a16:creationId xmlns:a16="http://schemas.microsoft.com/office/drawing/2014/main" id="{B16EF80B-2B20-24ED-7EE1-DAE82662D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7" r="3" b="6280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3382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Relógio Quebrado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Item </a:t>
            </a:r>
            <a:r>
              <a:rPr lang="en-US" sz="2000" dirty="0" err="1">
                <a:solidFill>
                  <a:srgbClr val="FFFFFF"/>
                </a:solidFill>
              </a:rPr>
              <a:t>consumível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desacelera</a:t>
            </a:r>
            <a:r>
              <a:rPr lang="en-US" sz="2000" dirty="0">
                <a:solidFill>
                  <a:srgbClr val="FFFFFF"/>
                </a:solidFill>
              </a:rPr>
              <a:t> o tempo </a:t>
            </a:r>
            <a:r>
              <a:rPr lang="en-US" sz="2000" dirty="0" err="1">
                <a:solidFill>
                  <a:srgbClr val="FFFFFF"/>
                </a:solidFill>
              </a:rPr>
              <a:t>por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alguns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segundos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Durante </a:t>
            </a:r>
            <a:r>
              <a:rPr lang="en-US" sz="2000" dirty="0" err="1">
                <a:solidFill>
                  <a:srgbClr val="FFFFFF"/>
                </a:solidFill>
              </a:rPr>
              <a:t>combates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ou</a:t>
            </a:r>
            <a:r>
              <a:rPr lang="en-US" sz="2000" dirty="0">
                <a:solidFill>
                  <a:srgbClr val="FFFFFF"/>
                </a:solidFill>
              </a:rPr>
              <a:t> puzzles que </a:t>
            </a:r>
            <a:r>
              <a:rPr lang="en-US" sz="2000" dirty="0" err="1">
                <a:solidFill>
                  <a:srgbClr val="FFFFFF"/>
                </a:solidFill>
              </a:rPr>
              <a:t>exigem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rapidez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Não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possui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TimeDistortionItem.cs</a:t>
            </a:r>
            <a:r>
              <a:rPr lang="en-US" dirty="0">
                <a:solidFill>
                  <a:srgbClr val="FFFFFF"/>
                </a:solidFill>
              </a:rPr>
              <a:t>: o tempo para </a:t>
            </a:r>
            <a:r>
              <a:rPr lang="en-US" dirty="0" err="1">
                <a:solidFill>
                  <a:srgbClr val="FFFFFF"/>
                </a:solidFill>
              </a:rPr>
              <a:t>por</a:t>
            </a:r>
            <a:r>
              <a:rPr lang="en-US" dirty="0">
                <a:solidFill>
                  <a:srgbClr val="FFFFFF"/>
                </a:solidFill>
              </a:rPr>
              <a:t> 10 </a:t>
            </a:r>
            <a:r>
              <a:rPr lang="en-US" dirty="0" err="1">
                <a:solidFill>
                  <a:srgbClr val="FFFFFF"/>
                </a:solidFill>
              </a:rPr>
              <a:t>segundos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6" name="Imagem 5" descr="Uma imagem contendo edifício, grande, mesa, velho&#10;&#10;Descrição gerada automaticamente">
            <a:extLst>
              <a:ext uri="{FF2B5EF4-FFF2-40B4-BE49-F238E27FC236}">
                <a16:creationId xmlns:a16="http://schemas.microsoft.com/office/drawing/2014/main" id="{1084FDEE-B0A6-DBBE-92D9-8B826797F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7" r="3" b="6280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318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Véu de Nyx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Item passivo que torna </a:t>
            </a:r>
            <a:r>
              <a:rPr lang="pt-BR" sz="2000" dirty="0" err="1">
                <a:solidFill>
                  <a:srgbClr val="FFFFFF"/>
                </a:solidFill>
              </a:rPr>
              <a:t>Suzan</a:t>
            </a:r>
            <a:r>
              <a:rPr lang="pt-BR" sz="2000" dirty="0">
                <a:solidFill>
                  <a:srgbClr val="FFFFFF"/>
                </a:solidFill>
              </a:rPr>
              <a:t> invisível temporariamente.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Equipado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após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compra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Não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possui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NyxVeilPassive.cs</a:t>
            </a:r>
            <a:r>
              <a:rPr lang="pt-BR" dirty="0">
                <a:solidFill>
                  <a:srgbClr val="FFFFFF"/>
                </a:solidFill>
              </a:rPr>
              <a:t>: ativa invisibilidade.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Imagem 6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84A8FF3E-3A7A-841A-28B9-C5994D3B9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5" r="3" b="8202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8532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14144" r="3606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Templus Fugit </a:t>
            </a:r>
            <a:r>
              <a:rPr lang="en-US" sz="2000" dirty="0">
                <a:solidFill>
                  <a:srgbClr val="FFFFFF"/>
                </a:solidFill>
              </a:rPr>
              <a:t>é um </a:t>
            </a:r>
            <a:r>
              <a:rPr lang="en-US" sz="2000" dirty="0" err="1">
                <a:solidFill>
                  <a:srgbClr val="FFFFFF"/>
                </a:solidFill>
              </a:rPr>
              <a:t>jogo</a:t>
            </a:r>
            <a:r>
              <a:rPr lang="en-US" sz="2000" dirty="0">
                <a:solidFill>
                  <a:srgbClr val="FFFFFF"/>
                </a:solidFill>
              </a:rPr>
              <a:t> 2d, no </a:t>
            </a:r>
            <a:r>
              <a:rPr lang="en-US" sz="2000" dirty="0" err="1">
                <a:solidFill>
                  <a:srgbClr val="FFFFFF"/>
                </a:solidFill>
              </a:rPr>
              <a:t>estilo</a:t>
            </a:r>
            <a:r>
              <a:rPr lang="en-US" sz="2000" dirty="0">
                <a:solidFill>
                  <a:srgbClr val="FFFFFF"/>
                </a:solidFill>
              </a:rPr>
              <a:t> roguelike de ação e Aventura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Ambientalizado</a:t>
            </a:r>
            <a:r>
              <a:rPr lang="en-US" sz="2000" dirty="0">
                <a:solidFill>
                  <a:srgbClr val="FFFFFF"/>
                </a:solidFill>
              </a:rPr>
              <a:t> no </a:t>
            </a:r>
            <a:r>
              <a:rPr lang="en-US" sz="2000" dirty="0" err="1">
                <a:solidFill>
                  <a:srgbClr val="FFFFFF"/>
                </a:solidFill>
              </a:rPr>
              <a:t>lendário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b="1" dirty="0">
                <a:solidFill>
                  <a:srgbClr val="FFFFFF"/>
                </a:solidFill>
              </a:rPr>
              <a:t>Templo de </a:t>
            </a:r>
            <a:r>
              <a:rPr lang="en-US" sz="2000" b="1" dirty="0" err="1">
                <a:solidFill>
                  <a:srgbClr val="FFFFFF"/>
                </a:solidFill>
              </a:rPr>
              <a:t>cronos</a:t>
            </a:r>
            <a:endParaRPr lang="en-US" sz="2000" b="1" dirty="0">
              <a:solidFill>
                <a:srgbClr val="FFFFFF"/>
              </a:solidFill>
            </a:endParaRP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O </a:t>
            </a:r>
            <a:r>
              <a:rPr lang="en-US" sz="2000" b="1" dirty="0">
                <a:solidFill>
                  <a:srgbClr val="FFFFFF"/>
                </a:solidFill>
              </a:rPr>
              <a:t>tempo é </a:t>
            </a:r>
            <a:r>
              <a:rPr lang="en-US" sz="2000" b="1" dirty="0" err="1">
                <a:solidFill>
                  <a:srgbClr val="FFFFFF"/>
                </a:solidFill>
              </a:rPr>
              <a:t>aliado</a:t>
            </a:r>
            <a:r>
              <a:rPr lang="en-US" sz="2000" b="1" dirty="0">
                <a:solidFill>
                  <a:srgbClr val="FFFFFF"/>
                </a:solidFill>
              </a:rPr>
              <a:t>, </a:t>
            </a:r>
            <a:r>
              <a:rPr lang="en-US" sz="2000" b="1" dirty="0" err="1">
                <a:solidFill>
                  <a:srgbClr val="FFFFFF"/>
                </a:solidFill>
              </a:rPr>
              <a:t>inimigo</a:t>
            </a:r>
            <a:r>
              <a:rPr lang="en-US" sz="2000" b="1" dirty="0">
                <a:solidFill>
                  <a:srgbClr val="FFFFFF"/>
                </a:solidFill>
              </a:rPr>
              <a:t> e </a:t>
            </a:r>
            <a:r>
              <a:rPr lang="en-US" sz="2000" b="1" dirty="0" err="1">
                <a:solidFill>
                  <a:srgbClr val="FFFFFF"/>
                </a:solidFill>
              </a:rPr>
              <a:t>mistério</a:t>
            </a:r>
            <a:endParaRPr lang="en-US" sz="2000" b="1" dirty="0">
              <a:solidFill>
                <a:srgbClr val="FFFFFF"/>
              </a:solidFill>
            </a:endParaRP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Protagonista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b="1" dirty="0">
                <a:solidFill>
                  <a:srgbClr val="FFFFFF"/>
                </a:solidFill>
              </a:rPr>
              <a:t>Suzan</a:t>
            </a:r>
            <a:r>
              <a:rPr lang="en-US" sz="2000" dirty="0">
                <a:solidFill>
                  <a:srgbClr val="FFFFFF"/>
                </a:solidFill>
              </a:rPr>
              <a:t>, jovem </a:t>
            </a:r>
            <a:r>
              <a:rPr lang="en-US" sz="2000" dirty="0" err="1">
                <a:solidFill>
                  <a:srgbClr val="FFFFFF"/>
                </a:solidFill>
              </a:rPr>
              <a:t>arqueóloga</a:t>
            </a:r>
            <a:r>
              <a:rPr lang="en-US" sz="2000" dirty="0">
                <a:solidFill>
                  <a:srgbClr val="FFFFFF"/>
                </a:solidFill>
              </a:rPr>
              <a:t>  presa </a:t>
            </a:r>
            <a:r>
              <a:rPr lang="en-US" sz="2000" dirty="0" err="1">
                <a:solidFill>
                  <a:srgbClr val="FFFFFF"/>
                </a:solidFill>
              </a:rPr>
              <a:t>em</a:t>
            </a:r>
            <a:r>
              <a:rPr lang="en-US" sz="2000" dirty="0">
                <a:solidFill>
                  <a:srgbClr val="FFFFFF"/>
                </a:solidFill>
              </a:rPr>
              <a:t> um </a:t>
            </a:r>
            <a:r>
              <a:rPr lang="en-US" sz="2000" dirty="0" err="1">
                <a:solidFill>
                  <a:srgbClr val="FFFFFF"/>
                </a:solidFill>
              </a:rPr>
              <a:t>ciclo</a:t>
            </a:r>
            <a:r>
              <a:rPr lang="en-US" sz="2000" dirty="0">
                <a:solidFill>
                  <a:srgbClr val="FFFFFF"/>
                </a:solidFill>
              </a:rPr>
              <a:t> temporal </a:t>
            </a:r>
            <a:r>
              <a:rPr lang="en-US" sz="2000" dirty="0" err="1">
                <a:solidFill>
                  <a:srgbClr val="FFFFFF"/>
                </a:solidFill>
              </a:rPr>
              <a:t>infinito</a:t>
            </a:r>
            <a:endParaRPr lang="en-US" sz="2000" dirty="0">
              <a:solidFill>
                <a:srgbClr val="FFFFFF"/>
              </a:solidFill>
            </a:endParaRP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Combina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exploração</a:t>
            </a:r>
            <a:r>
              <a:rPr lang="en-US" sz="2000" dirty="0">
                <a:solidFill>
                  <a:srgbClr val="FFFFFF"/>
                </a:solidFill>
              </a:rPr>
              <a:t>, puzzles, </a:t>
            </a:r>
            <a:r>
              <a:rPr lang="en-US" sz="2000" dirty="0" err="1">
                <a:solidFill>
                  <a:srgbClr val="FFFFFF"/>
                </a:solidFill>
              </a:rPr>
              <a:t>combate</a:t>
            </a:r>
            <a:r>
              <a:rPr lang="en-US" sz="2000" dirty="0">
                <a:solidFill>
                  <a:srgbClr val="FFFFFF"/>
                </a:solidFill>
              </a:rPr>
              <a:t> e </a:t>
            </a:r>
            <a:r>
              <a:rPr lang="en-US" sz="2000" dirty="0" err="1">
                <a:solidFill>
                  <a:srgbClr val="FFFFFF"/>
                </a:solidFill>
              </a:rPr>
              <a:t>manipulação</a:t>
            </a:r>
            <a:r>
              <a:rPr lang="en-US" sz="2000" dirty="0">
                <a:solidFill>
                  <a:srgbClr val="FFFFFF"/>
                </a:solidFill>
              </a:rPr>
              <a:t> temporal. 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8" name="Imagem 7" descr="Desenho de lego&#10;&#10;Descrição gerada automaticamente com confiança média">
            <a:extLst>
              <a:ext uri="{FF2B5EF4-FFF2-40B4-BE49-F238E27FC236}">
                <a16:creationId xmlns:a16="http://schemas.microsoft.com/office/drawing/2014/main" id="{8AB45512-B65E-F5B5-B3B3-5471BE36E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" r="6247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322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Baú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Baú que pode conter poções, fragmentos ou outros itens.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Espalhado pelo mapa como recompensa de exploração.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BoxCollider2D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ChestController.cs</a:t>
            </a:r>
            <a:r>
              <a:rPr lang="pt-BR" dirty="0">
                <a:solidFill>
                  <a:srgbClr val="FFFFFF"/>
                </a:solidFill>
              </a:rPr>
              <a:t>: desafio para abrir o baú, sorteia recompensa.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Imagem 5" descr="Imagem de jogo de vídeo game&#10;&#10;Descrição gerada automaticamente com confiança baixa">
            <a:extLst>
              <a:ext uri="{FF2B5EF4-FFF2-40B4-BE49-F238E27FC236}">
                <a16:creationId xmlns:a16="http://schemas.microsoft.com/office/drawing/2014/main" id="{17D3A4BF-63A3-A1F2-8C3A-3B68CDAD2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1" r="3" b="5906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958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677" b="30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Moeda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Descrição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Item colecionável utilizado como forma de pagamento na loja do templo.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Quando</a:t>
            </a:r>
            <a:r>
              <a:rPr lang="en-US" sz="2000" b="1" dirty="0">
                <a:solidFill>
                  <a:srgbClr val="FFFFFF"/>
                </a:solidFill>
              </a:rPr>
              <a:t> é </a:t>
            </a:r>
            <a:r>
              <a:rPr lang="en-US" sz="2000" b="1" dirty="0" err="1">
                <a:solidFill>
                  <a:srgbClr val="FFFFFF"/>
                </a:solidFill>
              </a:rPr>
              <a:t>utilizada</a:t>
            </a:r>
            <a:r>
              <a:rPr lang="en-US" sz="2000" b="1" dirty="0">
                <a:solidFill>
                  <a:srgbClr val="FFFFFF"/>
                </a:solidFill>
              </a:rPr>
              <a:t>: </a:t>
            </a:r>
            <a:r>
              <a:rPr lang="pt-BR" sz="2000" dirty="0">
                <a:solidFill>
                  <a:srgbClr val="FFFFFF"/>
                </a:solidFill>
              </a:rPr>
              <a:t>Coletada durante a exploração do jogo. Pode ser gasta com o vendedor para adquirir itens mágicos.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Colisor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sz="2000" dirty="0" err="1">
                <a:solidFill>
                  <a:srgbClr val="FFFFFF"/>
                </a:solidFill>
              </a:rPr>
              <a:t>Não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possui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Script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CoinPickup.cs</a:t>
            </a:r>
            <a:r>
              <a:rPr lang="pt-BR" dirty="0">
                <a:solidFill>
                  <a:srgbClr val="FFFFFF"/>
                </a:solidFill>
              </a:rPr>
              <a:t>: adiciona moeda ao inventário.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Imagem 6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2CA68AA3-52B7-3AF7-25F6-47A95A94A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7" r="3" b="11620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9717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44" r="-1" b="3020"/>
          <a:stretch/>
        </p:blipFill>
        <p:spPr>
          <a:xfrm>
            <a:off x="9512" y="10"/>
            <a:ext cx="12182474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2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6504" y="756235"/>
            <a:ext cx="3498979" cy="10751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2352" y="0"/>
            <a:ext cx="6089647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5" descr="Uma imagem contendo no interior, aceso, luz, pequeno&#10;&#10;Descrição gerada automaticamente">
            <a:extLst>
              <a:ext uri="{FF2B5EF4-FFF2-40B4-BE49-F238E27FC236}">
                <a16:creationId xmlns:a16="http://schemas.microsoft.com/office/drawing/2014/main" id="{03E76B38-90A9-7EE6-D976-DB9083A4D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" r="623" b="7"/>
          <a:stretch/>
        </p:blipFill>
        <p:spPr>
          <a:xfrm>
            <a:off x="6742641" y="643466"/>
            <a:ext cx="2312987" cy="2377440"/>
          </a:xfrm>
          <a:prstGeom prst="rect">
            <a:avLst/>
          </a:prstGeom>
        </p:spPr>
      </p:pic>
      <p:pic>
        <p:nvPicPr>
          <p:cNvPr id="9" name="Imagem 8" descr="Uma imagem contendo no interior, edifício, aceso, janela&#10;&#10;Descrição gerada automaticamente">
            <a:extLst>
              <a:ext uri="{FF2B5EF4-FFF2-40B4-BE49-F238E27FC236}">
                <a16:creationId xmlns:a16="http://schemas.microsoft.com/office/drawing/2014/main" id="{E51F6B44-AD3D-A05D-1C34-F9F56A274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" r="-7" b="-7"/>
          <a:stretch/>
        </p:blipFill>
        <p:spPr>
          <a:xfrm>
            <a:off x="9216507" y="643468"/>
            <a:ext cx="2312987" cy="237575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640" y="3429000"/>
            <a:ext cx="4796367" cy="26228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500" b="1" dirty="0" err="1"/>
              <a:t>Descrição</a:t>
            </a:r>
            <a:r>
              <a:rPr lang="en-US" sz="1500" b="1" dirty="0"/>
              <a:t>: </a:t>
            </a:r>
            <a:r>
              <a:rPr lang="pt-BR" sz="1500" dirty="0"/>
              <a:t>Cenário visual do jogo, define o clima, ambientação e atmosfera do templo.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500" b="1" dirty="0" err="1"/>
              <a:t>Quando</a:t>
            </a:r>
            <a:r>
              <a:rPr lang="en-US" sz="1500" b="1" dirty="0"/>
              <a:t> é </a:t>
            </a:r>
            <a:r>
              <a:rPr lang="en-US" sz="1500" b="1" dirty="0" err="1"/>
              <a:t>utilizada</a:t>
            </a:r>
            <a:r>
              <a:rPr lang="en-US" sz="1500" b="1" dirty="0"/>
              <a:t>: </a:t>
            </a:r>
            <a:r>
              <a:rPr lang="pt-BR" sz="1500" dirty="0"/>
              <a:t>Em todas as cenas do jogo, variando conforme a fase ou evento.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500" b="1" dirty="0" err="1"/>
              <a:t>Colisor</a:t>
            </a:r>
            <a:r>
              <a:rPr lang="en-US" sz="1500" dirty="0"/>
              <a:t>: </a:t>
            </a:r>
            <a:r>
              <a:rPr lang="en-US" sz="1500" dirty="0" err="1"/>
              <a:t>Não</a:t>
            </a:r>
            <a:r>
              <a:rPr lang="en-US" sz="1500" dirty="0"/>
              <a:t> </a:t>
            </a:r>
            <a:r>
              <a:rPr lang="en-US" sz="1500" dirty="0" err="1"/>
              <a:t>possui</a:t>
            </a:r>
            <a:r>
              <a:rPr lang="en-US" sz="1500" dirty="0"/>
              <a:t>.</a:t>
            </a:r>
          </a:p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500" b="1" dirty="0"/>
              <a:t>Script</a:t>
            </a:r>
            <a:r>
              <a:rPr lang="en-US" sz="1500" dirty="0"/>
              <a:t>:</a:t>
            </a:r>
          </a:p>
          <a:p>
            <a:pPr marL="800100"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sz="1500" dirty="0"/>
              <a:t> </a:t>
            </a:r>
            <a:r>
              <a:rPr lang="pt-BR" sz="1500" dirty="0" err="1"/>
              <a:t>ParallaxController.cs</a:t>
            </a:r>
            <a:r>
              <a:rPr lang="pt-BR" sz="1500" dirty="0"/>
              <a:t>: aplica efeito de paralaxe para dar profundidade ao cenário.</a:t>
            </a:r>
            <a:endParaRPr lang="en-US" sz="15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8F3657E-9ECE-413B-8D34-63AC3A1F92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30" y="1757083"/>
            <a:ext cx="2917128" cy="44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68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Prototipação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6600" dirty="0" err="1">
                <a:solidFill>
                  <a:schemeClr val="bg1"/>
                </a:solidFill>
              </a:rPr>
              <a:t>em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6600" dirty="0" err="1">
                <a:solidFill>
                  <a:schemeClr val="bg1"/>
                </a:solidFill>
              </a:rPr>
              <a:t>papel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9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2120" y="134983"/>
            <a:ext cx="334473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Mapa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9788" y="3310033"/>
            <a:ext cx="2715209" cy="517849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Mapa </a:t>
            </a:r>
            <a:r>
              <a:rPr lang="en-US" dirty="0" err="1">
                <a:solidFill>
                  <a:srgbClr val="FFFFFF"/>
                </a:solidFill>
              </a:rPr>
              <a:t>Completo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D75173AF-209B-0D6C-63F6-55416FF183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6"/>
          <a:stretch/>
        </p:blipFill>
        <p:spPr>
          <a:xfrm>
            <a:off x="4681371" y="2003040"/>
            <a:ext cx="7034255" cy="364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71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116" y="207013"/>
            <a:ext cx="324860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Mapa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137" y="2021263"/>
            <a:ext cx="3248608" cy="62832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Caminho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Completo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F7967E4B-9870-9304-B2F7-07CB89E3F7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/>
          <a:stretch/>
        </p:blipFill>
        <p:spPr>
          <a:xfrm>
            <a:off x="513266" y="2761862"/>
            <a:ext cx="4898572" cy="2563562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DE5C8720-1576-CAB2-B65D-19E828F709EA}"/>
              </a:ext>
            </a:extLst>
          </p:cNvPr>
          <p:cNvSpPr txBox="1">
            <a:spLocks/>
          </p:cNvSpPr>
          <p:nvPr/>
        </p:nvSpPr>
        <p:spPr>
          <a:xfrm>
            <a:off x="7423255" y="2008453"/>
            <a:ext cx="3248608" cy="62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Caminho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Incompleto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157DC7BA-EAC4-43E6-791B-1D2FF932B2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8"/>
          <a:stretch/>
        </p:blipFill>
        <p:spPr>
          <a:xfrm>
            <a:off x="6780163" y="2761862"/>
            <a:ext cx="4926678" cy="256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05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8773" y="355343"/>
            <a:ext cx="3413487" cy="9131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Salas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251" y="2123295"/>
            <a:ext cx="2502159" cy="60966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Sala </a:t>
            </a:r>
            <a:r>
              <a:rPr lang="en-US" dirty="0" err="1">
                <a:solidFill>
                  <a:srgbClr val="FFFFFF"/>
                </a:solidFill>
              </a:rPr>
              <a:t>Comum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Imagem 5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9F6F4009-04F9-081F-E73C-F3845E676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85" y="2537015"/>
            <a:ext cx="5040282" cy="3555873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A76AD513-DFC0-3806-E41D-0A482871D51B}"/>
              </a:ext>
            </a:extLst>
          </p:cNvPr>
          <p:cNvSpPr txBox="1">
            <a:spLocks/>
          </p:cNvSpPr>
          <p:nvPr/>
        </p:nvSpPr>
        <p:spPr>
          <a:xfrm>
            <a:off x="7890590" y="2123295"/>
            <a:ext cx="2502159" cy="609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Sala </a:t>
            </a:r>
            <a:r>
              <a:rPr lang="en-US" dirty="0" err="1">
                <a:solidFill>
                  <a:srgbClr val="FFFFFF"/>
                </a:solidFill>
              </a:rPr>
              <a:t>Comum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Imagem 8" descr="Papel branco com texto preto sobre fundo branco&#10;&#10;Descrição gerada automaticamente com confiança baixa">
            <a:extLst>
              <a:ext uri="{FF2B5EF4-FFF2-40B4-BE49-F238E27FC236}">
                <a16:creationId xmlns:a16="http://schemas.microsoft.com/office/drawing/2014/main" id="{96187192-400B-48FA-CCF8-2B8555FF0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721" y="2537015"/>
            <a:ext cx="5857895" cy="355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95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688" y="158621"/>
            <a:ext cx="464431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Loja de </a:t>
            </a:r>
            <a:r>
              <a:rPr lang="en-US" sz="4400" dirty="0" err="1">
                <a:solidFill>
                  <a:srgbClr val="FFFFFF"/>
                </a:solidFill>
              </a:rPr>
              <a:t>itens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8" name="Imagem 7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F48C1F70-F066-4117-20D8-9E2641B42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762" y="2073900"/>
            <a:ext cx="6732476" cy="4194384"/>
          </a:xfrm>
          <a:prstGeom prst="rect">
            <a:avLst/>
          </a:prstGeom>
        </p:spPr>
      </p:pic>
      <p:pic>
        <p:nvPicPr>
          <p:cNvPr id="11" name="Imagem 10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FAFD6BA3-E14A-1C2B-184F-99E494D5CE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9" r="20837"/>
          <a:stretch/>
        </p:blipFill>
        <p:spPr>
          <a:xfrm>
            <a:off x="9769151" y="158621"/>
            <a:ext cx="2127380" cy="25006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24361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1389" y="271819"/>
            <a:ext cx="278810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Baú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8" name="Imagem 7" descr="Foto em preto e branco de computador&#10;&#10;Descrição gerada automaticamente com confiança média">
            <a:extLst>
              <a:ext uri="{FF2B5EF4-FFF2-40B4-BE49-F238E27FC236}">
                <a16:creationId xmlns:a16="http://schemas.microsoft.com/office/drawing/2014/main" id="{893B4122-BABD-664A-0DD4-8BBA528CA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12" y="1869191"/>
            <a:ext cx="7006176" cy="387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97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4858" y="250036"/>
            <a:ext cx="3618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Moedas</a:t>
            </a:r>
          </a:p>
        </p:txBody>
      </p:sp>
      <p:pic>
        <p:nvPicPr>
          <p:cNvPr id="8" name="Imagem 7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ED6B544E-4311-4A74-6C59-0A9C7CF79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804" y="1825625"/>
            <a:ext cx="7046392" cy="449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05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Público-Alvo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54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4091" y="250036"/>
            <a:ext cx="809840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Teclas</a:t>
            </a:r>
            <a:r>
              <a:rPr lang="en-US" sz="4400" dirty="0">
                <a:solidFill>
                  <a:srgbClr val="FFFFFF"/>
                </a:solidFill>
              </a:rPr>
              <a:t> a </a:t>
            </a:r>
            <a:r>
              <a:rPr lang="en-US" sz="4400" dirty="0" err="1">
                <a:solidFill>
                  <a:srgbClr val="FFFFFF"/>
                </a:solidFill>
              </a:rPr>
              <a:t>serem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apertadas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8" name="Imagem 7" descr="Lousa branca com texto preto sobre fundo branco&#10;&#10;Descrição gerada automaticamente com confiança baixa">
            <a:extLst>
              <a:ext uri="{FF2B5EF4-FFF2-40B4-BE49-F238E27FC236}">
                <a16:creationId xmlns:a16="http://schemas.microsoft.com/office/drawing/2014/main" id="{2A3C1026-90B8-C1D1-947A-1FFA795F7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90" y="1825625"/>
            <a:ext cx="8439020" cy="427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34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0545" y="219581"/>
            <a:ext cx="1045094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Tipos</a:t>
            </a:r>
            <a:r>
              <a:rPr lang="en-US" sz="4400" dirty="0">
                <a:solidFill>
                  <a:srgbClr val="FFFFFF"/>
                </a:solidFill>
              </a:rPr>
              <a:t> de </a:t>
            </a:r>
            <a:r>
              <a:rPr lang="en-US" sz="4400" dirty="0" err="1">
                <a:solidFill>
                  <a:srgbClr val="FFFFFF"/>
                </a:solidFill>
              </a:rPr>
              <a:t>escolhas</a:t>
            </a:r>
            <a:r>
              <a:rPr lang="en-US" sz="4400" dirty="0">
                <a:solidFill>
                  <a:srgbClr val="FFFFFF"/>
                </a:solidFill>
              </a:rPr>
              <a:t> que </a:t>
            </a:r>
            <a:r>
              <a:rPr lang="en-US" sz="4400" dirty="0" err="1">
                <a:solidFill>
                  <a:srgbClr val="FFFFFF"/>
                </a:solidFill>
              </a:rPr>
              <a:t>podem</a:t>
            </a:r>
            <a:r>
              <a:rPr lang="en-US" sz="4400" dirty="0">
                <a:solidFill>
                  <a:srgbClr val="FFFFFF"/>
                </a:solidFill>
              </a:rPr>
              <a:t> ser </a:t>
            </a:r>
            <a:r>
              <a:rPr lang="en-US" sz="4400" dirty="0" err="1">
                <a:solidFill>
                  <a:srgbClr val="FFFFFF"/>
                </a:solidFill>
              </a:rPr>
              <a:t>feitas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F0223A2-EB2C-D2E8-A5C0-FC849520E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4805" y="2307715"/>
            <a:ext cx="1876230" cy="60966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Escolha</a:t>
            </a:r>
            <a:r>
              <a:rPr lang="en-US" dirty="0">
                <a:solidFill>
                  <a:srgbClr val="FFFFFF"/>
                </a:solidFill>
              </a:rPr>
              <a:t> 1</a:t>
            </a:r>
          </a:p>
        </p:txBody>
      </p:sp>
      <p:pic>
        <p:nvPicPr>
          <p:cNvPr id="9" name="Imagem 8" descr="Mão de pessoa&#10;&#10;Descrição gerada automaticamente com confiança baixa">
            <a:extLst>
              <a:ext uri="{FF2B5EF4-FFF2-40B4-BE49-F238E27FC236}">
                <a16:creationId xmlns:a16="http://schemas.microsoft.com/office/drawing/2014/main" id="{C6987C57-ED32-A366-F842-0A175C18C8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8" t="12802" r="21074" b="17256"/>
          <a:stretch/>
        </p:blipFill>
        <p:spPr>
          <a:xfrm>
            <a:off x="275298" y="2824073"/>
            <a:ext cx="5595163" cy="3231493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16D48209-F57A-E755-A905-DC9336603C86}"/>
              </a:ext>
            </a:extLst>
          </p:cNvPr>
          <p:cNvSpPr txBox="1">
            <a:spLocks/>
          </p:cNvSpPr>
          <p:nvPr/>
        </p:nvSpPr>
        <p:spPr>
          <a:xfrm>
            <a:off x="8093115" y="2307715"/>
            <a:ext cx="1876230" cy="609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Escolha</a:t>
            </a:r>
            <a:r>
              <a:rPr lang="en-US" dirty="0">
                <a:solidFill>
                  <a:srgbClr val="FFFFFF"/>
                </a:solidFill>
              </a:rPr>
              <a:t> 2</a:t>
            </a:r>
          </a:p>
        </p:txBody>
      </p:sp>
      <p:pic>
        <p:nvPicPr>
          <p:cNvPr id="13" name="Imagem 12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7D23F687-97F5-3710-21A5-6DA2FA2B82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2" t="13821" r="18290" b="11821"/>
          <a:stretch/>
        </p:blipFill>
        <p:spPr>
          <a:xfrm>
            <a:off x="6238962" y="2824072"/>
            <a:ext cx="5584536" cy="323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06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AEFF977-CEB5-473B-5922-6486D08B367D}"/>
              </a:ext>
            </a:extLst>
          </p:cNvPr>
          <p:cNvSpPr txBox="1">
            <a:spLocks/>
          </p:cNvSpPr>
          <p:nvPr/>
        </p:nvSpPr>
        <p:spPr>
          <a:xfrm>
            <a:off x="1560544" y="219581"/>
            <a:ext cx="102822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err="1">
                <a:solidFill>
                  <a:srgbClr val="FFFFFF"/>
                </a:solidFill>
              </a:rPr>
              <a:t>Tipos</a:t>
            </a:r>
            <a:r>
              <a:rPr lang="en-US" sz="4400" dirty="0">
                <a:solidFill>
                  <a:srgbClr val="FFFFFF"/>
                </a:solidFill>
              </a:rPr>
              <a:t> de </a:t>
            </a:r>
            <a:r>
              <a:rPr lang="en-US" sz="4400" dirty="0" err="1">
                <a:solidFill>
                  <a:srgbClr val="FFFFFF"/>
                </a:solidFill>
              </a:rPr>
              <a:t>escolhas</a:t>
            </a:r>
            <a:r>
              <a:rPr lang="en-US" sz="4400" dirty="0">
                <a:solidFill>
                  <a:srgbClr val="FFFFFF"/>
                </a:solidFill>
              </a:rPr>
              <a:t> que </a:t>
            </a:r>
            <a:r>
              <a:rPr lang="en-US" sz="4400" dirty="0" err="1">
                <a:solidFill>
                  <a:srgbClr val="FFFFFF"/>
                </a:solidFill>
              </a:rPr>
              <a:t>podem</a:t>
            </a:r>
            <a:r>
              <a:rPr lang="en-US" sz="4400" dirty="0">
                <a:solidFill>
                  <a:srgbClr val="FFFFFF"/>
                </a:solidFill>
              </a:rPr>
              <a:t> ser </a:t>
            </a:r>
            <a:r>
              <a:rPr lang="en-US" sz="4400" dirty="0" err="1">
                <a:solidFill>
                  <a:srgbClr val="FFFFFF"/>
                </a:solidFill>
              </a:rPr>
              <a:t>feitas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C63BC32B-F5D6-859F-0F64-E6EFBA370A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4271" y="2357923"/>
            <a:ext cx="1876230" cy="60966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Escolha</a:t>
            </a:r>
            <a:r>
              <a:rPr lang="en-US" dirty="0">
                <a:solidFill>
                  <a:srgbClr val="FFFFFF"/>
                </a:solidFill>
              </a:rPr>
              <a:t> 3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DC64799D-0026-B099-3269-5FB8D1C30940}"/>
              </a:ext>
            </a:extLst>
          </p:cNvPr>
          <p:cNvSpPr txBox="1">
            <a:spLocks/>
          </p:cNvSpPr>
          <p:nvPr/>
        </p:nvSpPr>
        <p:spPr>
          <a:xfrm>
            <a:off x="7933924" y="2323654"/>
            <a:ext cx="1876230" cy="609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Escolha</a:t>
            </a:r>
            <a:r>
              <a:rPr lang="en-US" dirty="0">
                <a:solidFill>
                  <a:srgbClr val="FFFFFF"/>
                </a:solidFill>
              </a:rPr>
              <a:t> 4</a:t>
            </a:r>
          </a:p>
        </p:txBody>
      </p:sp>
      <p:pic>
        <p:nvPicPr>
          <p:cNvPr id="14" name="Imagem 13" descr="Lousa branca com texto preto sobre fundo branco&#10;&#10;Descrição gerada automaticamente">
            <a:extLst>
              <a:ext uri="{FF2B5EF4-FFF2-40B4-BE49-F238E27FC236}">
                <a16:creationId xmlns:a16="http://schemas.microsoft.com/office/drawing/2014/main" id="{A5966EF9-DFC7-EFBA-BCB7-A7A25A1F71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4" t="18673" r="20894" b="16342"/>
          <a:stretch/>
        </p:blipFill>
        <p:spPr>
          <a:xfrm>
            <a:off x="498937" y="2928573"/>
            <a:ext cx="5046899" cy="2703255"/>
          </a:xfrm>
          <a:prstGeom prst="rect">
            <a:avLst/>
          </a:prstGeom>
        </p:spPr>
      </p:pic>
      <p:pic>
        <p:nvPicPr>
          <p:cNvPr id="16" name="Imagem 15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AB34FF0C-1BE6-368D-886D-A37ED47E06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5" t="36456" r="20179" b="11274"/>
          <a:stretch/>
        </p:blipFill>
        <p:spPr>
          <a:xfrm>
            <a:off x="5751131" y="2917380"/>
            <a:ext cx="6241816" cy="271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43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Obrigado</a:t>
            </a:r>
            <a:r>
              <a:rPr lang="en-US" sz="66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6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Público-Alvo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Jovens adultos (16 a 30 anos) 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Fãs de jogos</a:t>
            </a:r>
            <a:r>
              <a:rPr lang="pt-BR" b="1" dirty="0">
                <a:solidFill>
                  <a:srgbClr val="FFFFFF"/>
                </a:solidFill>
              </a:rPr>
              <a:t> independentes, </a:t>
            </a:r>
            <a:r>
              <a:rPr lang="pt-BR" b="1" dirty="0" err="1">
                <a:solidFill>
                  <a:srgbClr val="FFFFFF"/>
                </a:solidFill>
              </a:rPr>
              <a:t>roguelikes</a:t>
            </a:r>
            <a:r>
              <a:rPr lang="pt-BR" b="1" dirty="0">
                <a:solidFill>
                  <a:srgbClr val="FFFFFF"/>
                </a:solidFill>
              </a:rPr>
              <a:t> e desafios estratégicos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Interesse por </a:t>
            </a:r>
            <a:r>
              <a:rPr lang="pt-BR" b="1" dirty="0"/>
              <a:t>mecânicas inovadoras</a:t>
            </a:r>
            <a:r>
              <a:rPr lang="pt-BR" dirty="0"/>
              <a:t> e </a:t>
            </a:r>
            <a:r>
              <a:rPr lang="pt-BR" b="1" dirty="0"/>
              <a:t>histórias enigmáticas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dirty="0"/>
              <a:t>Apreciam </a:t>
            </a:r>
            <a:r>
              <a:rPr lang="pt-BR" b="1" dirty="0" err="1"/>
              <a:t>rejogabilidade</a:t>
            </a:r>
            <a:r>
              <a:rPr lang="pt-BR" dirty="0"/>
              <a:t>, </a:t>
            </a:r>
            <a:r>
              <a:rPr lang="pt-BR" b="1" dirty="0"/>
              <a:t>progressão por tentativa e erro</a:t>
            </a:r>
          </a:p>
          <a:p>
            <a:pPr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FFFF"/>
                </a:solidFill>
              </a:rPr>
              <a:t>Gostam</a:t>
            </a:r>
            <a:r>
              <a:rPr lang="en-US" b="1" dirty="0">
                <a:solidFill>
                  <a:srgbClr val="FFFFFF"/>
                </a:solidFill>
              </a:rPr>
              <a:t> de </a:t>
            </a:r>
            <a:r>
              <a:rPr lang="en-US" b="1" dirty="0" err="1">
                <a:solidFill>
                  <a:srgbClr val="FFFFFF"/>
                </a:solidFill>
              </a:rPr>
              <a:t>jogos</a:t>
            </a:r>
            <a:r>
              <a:rPr lang="en-US" b="1" dirty="0">
                <a:solidFill>
                  <a:srgbClr val="FFFFFF"/>
                </a:solidFill>
              </a:rPr>
              <a:t> com: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Combate intenso</a:t>
            </a:r>
            <a:r>
              <a:rPr lang="pt-BR" dirty="0"/>
              <a:t> e decisões rápidas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Fases únicas</a:t>
            </a:r>
            <a:r>
              <a:rPr lang="pt-BR" dirty="0"/>
              <a:t> via geração procedural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 err="1"/>
              <a:t>Permadeath</a:t>
            </a:r>
            <a:r>
              <a:rPr lang="pt-BR" dirty="0"/>
              <a:t> e variação a cada ciclo</a:t>
            </a:r>
          </a:p>
          <a:p>
            <a:pPr lvl="1" indent="-228600" algn="l">
              <a:buClr>
                <a:srgbClr val="A08249"/>
              </a:buClr>
              <a:buFont typeface="Arial" panose="020B0604020202020204" pitchFamily="34" charset="0"/>
              <a:buChar char="•"/>
            </a:pPr>
            <a:r>
              <a:rPr lang="pt-BR" b="1" dirty="0"/>
              <a:t>Narrativa fragmentada</a:t>
            </a:r>
            <a:r>
              <a:rPr lang="pt-BR" dirty="0"/>
              <a:t> e exploratória</a:t>
            </a: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62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667" r="-1" b="304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Estética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69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677" b="3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Peronagens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Principais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8" name="Imagem 7" descr="Desenho de lego&#10;&#10;Descrição gerada automaticamente com confiança média">
            <a:extLst>
              <a:ext uri="{FF2B5EF4-FFF2-40B4-BE49-F238E27FC236}">
                <a16:creationId xmlns:a16="http://schemas.microsoft.com/office/drawing/2014/main" id="{D6A24A66-3C13-63AA-EC1F-6F63649F6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04795"/>
            <a:ext cx="2657669" cy="2657669"/>
          </a:xfrm>
          <a:prstGeom prst="rect">
            <a:avLst/>
          </a:prstGeom>
        </p:spPr>
      </p:pic>
      <p:pic>
        <p:nvPicPr>
          <p:cNvPr id="11" name="Imagem 10" descr="Desenho de um gato&#10;&#10;Descrição gerada automaticamente com confiança média">
            <a:extLst>
              <a:ext uri="{FF2B5EF4-FFF2-40B4-BE49-F238E27FC236}">
                <a16:creationId xmlns:a16="http://schemas.microsoft.com/office/drawing/2014/main" id="{15CDAE78-ADEC-882F-7881-C1E31A138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845" y="2601522"/>
            <a:ext cx="2657669" cy="2657669"/>
          </a:xfrm>
          <a:prstGeom prst="rect">
            <a:avLst/>
          </a:prstGeom>
        </p:spPr>
      </p:pic>
      <p:pic>
        <p:nvPicPr>
          <p:cNvPr id="15" name="Imagem 14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B311DDFA-41FE-0D86-C5EE-2679104BF2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2" r="21547"/>
          <a:stretch/>
        </p:blipFill>
        <p:spPr>
          <a:xfrm>
            <a:off x="8565491" y="2601522"/>
            <a:ext cx="2258009" cy="265382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1EF5D38-DBD6-D429-FA57-20288B2BF95A}"/>
              </a:ext>
            </a:extLst>
          </p:cNvPr>
          <p:cNvSpPr txBox="1"/>
          <p:nvPr/>
        </p:nvSpPr>
        <p:spPr>
          <a:xfrm>
            <a:off x="643028" y="5255348"/>
            <a:ext cx="304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Suzan – </a:t>
            </a:r>
            <a:r>
              <a:rPr lang="pt-BR" dirty="0" err="1"/>
              <a:t>Joven</a:t>
            </a:r>
            <a:r>
              <a:rPr lang="pt-BR" dirty="0"/>
              <a:t> Arqueóloga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0CD7D5-7E72-0EC9-794D-8C74DC125738}"/>
              </a:ext>
            </a:extLst>
          </p:cNvPr>
          <p:cNvSpPr txBox="1"/>
          <p:nvPr/>
        </p:nvSpPr>
        <p:spPr>
          <a:xfrm>
            <a:off x="4355615" y="5255348"/>
            <a:ext cx="3350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Entidade Cronos – Personificação do Tempo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9FD23F5-F63D-9169-8748-1C477E34DD29}"/>
              </a:ext>
            </a:extLst>
          </p:cNvPr>
          <p:cNvSpPr txBox="1"/>
          <p:nvPr/>
        </p:nvSpPr>
        <p:spPr>
          <a:xfrm>
            <a:off x="8202754" y="5262464"/>
            <a:ext cx="298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Comerciante excêntrico</a:t>
            </a:r>
          </a:p>
        </p:txBody>
      </p:sp>
    </p:spTree>
    <p:extLst>
      <p:ext uri="{BB962C8B-B14F-4D97-AF65-F5344CB8AC3E}">
        <p14:creationId xmlns:p14="http://schemas.microsoft.com/office/powerpoint/2010/main" val="233737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17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Uma estrada sem asfalto com relâmpago no final">
            <a:extLst>
              <a:ext uri="{FF2B5EF4-FFF2-40B4-BE49-F238E27FC236}">
                <a16:creationId xmlns:a16="http://schemas.microsoft.com/office/drawing/2014/main" id="{BCBCDF0C-49C2-0A58-9F80-BFA77337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2677" b="305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CD2F3A-B52D-4355-6D03-0B60659F4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00427"/>
            <a:ext cx="9875520" cy="329990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8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História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0AE34-33EA-8182-5B2F-BBC89A65B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072045"/>
            <a:ext cx="9875520" cy="141435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buClr>
                <a:srgbClr val="A08249"/>
              </a:buClr>
            </a:pPr>
            <a:r>
              <a:rPr lang="pt-BR" sz="1900">
                <a:solidFill>
                  <a:srgbClr val="FFFFFF"/>
                </a:solidFill>
              </a:rPr>
              <a:t>A história se passa nas profundezas do Templo de Cronos, um santuário antigo construído por uma civilização que tentava dominar o tempo. Ao ser ativado, o templo isola qualquer intruso dentro de um ciclo temporal, onde tempo, espaço e realidade se distorcem. Antes do jogador assumir o controle, é revelado que Suzan está em busca de alguns artefatos lendários, acreditando ser uma descoberta arqueológica comum.</a:t>
            </a:r>
            <a:endParaRPr 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0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</TotalTime>
  <Words>1877</Words>
  <Application>Microsoft Office PowerPoint</Application>
  <PresentationFormat>Widescreen</PresentationFormat>
  <Paragraphs>257</Paragraphs>
  <Slides>53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58" baseType="lpstr">
      <vt:lpstr>Aptos</vt:lpstr>
      <vt:lpstr>Aptos Display</vt:lpstr>
      <vt:lpstr>Arial</vt:lpstr>
      <vt:lpstr>Calibri</vt:lpstr>
      <vt:lpstr>Tema do Office</vt:lpstr>
      <vt:lpstr>Templus Fugit - A Jornada Contra o Tempo</vt:lpstr>
      <vt:lpstr>Componentes da equipe</vt:lpstr>
      <vt:lpstr>Introdução</vt:lpstr>
      <vt:lpstr>Introdução</vt:lpstr>
      <vt:lpstr>Público-Alvo</vt:lpstr>
      <vt:lpstr>Público-Alvo</vt:lpstr>
      <vt:lpstr>Estética</vt:lpstr>
      <vt:lpstr>Peronagens Principais</vt:lpstr>
      <vt:lpstr>História</vt:lpstr>
      <vt:lpstr>Premissa da Narrativa</vt:lpstr>
      <vt:lpstr>Início</vt:lpstr>
      <vt:lpstr>Evolução Progressiva</vt:lpstr>
      <vt:lpstr>Final</vt:lpstr>
      <vt:lpstr>Sentidos Explorados</vt:lpstr>
      <vt:lpstr>Dinâmica</vt:lpstr>
      <vt:lpstr>Elementos de Atenção e Envolvimento</vt:lpstr>
      <vt:lpstr>Tipos de Decisões</vt:lpstr>
      <vt:lpstr>Orientação</vt:lpstr>
      <vt:lpstr>Mecânica</vt:lpstr>
      <vt:lpstr>Padrão de Interação do Jogador</vt:lpstr>
      <vt:lpstr>Objetivo</vt:lpstr>
      <vt:lpstr>Regras</vt:lpstr>
      <vt:lpstr>Procedimentos</vt:lpstr>
      <vt:lpstr>Recursos</vt:lpstr>
      <vt:lpstr>Limites do jogo</vt:lpstr>
      <vt:lpstr>Resultado do Jogo</vt:lpstr>
      <vt:lpstr>Prefabs</vt:lpstr>
      <vt:lpstr>Suzan</vt:lpstr>
      <vt:lpstr>Cronos</vt:lpstr>
      <vt:lpstr>Vendedor da Loja</vt:lpstr>
      <vt:lpstr>Sentinela Temporal</vt:lpstr>
      <vt:lpstr>Guardião das Memórias</vt:lpstr>
      <vt:lpstr>Fragmento de Memória</vt:lpstr>
      <vt:lpstr>Olho do Oráculo</vt:lpstr>
      <vt:lpstr>Marca de Cronos</vt:lpstr>
      <vt:lpstr>Poção de Vida</vt:lpstr>
      <vt:lpstr>Ampulheta</vt:lpstr>
      <vt:lpstr>Relógio Quebrado</vt:lpstr>
      <vt:lpstr>Véu de Nyx</vt:lpstr>
      <vt:lpstr>Baú</vt:lpstr>
      <vt:lpstr>Moeda</vt:lpstr>
      <vt:lpstr>Background</vt:lpstr>
      <vt:lpstr>Prototipação em papel</vt:lpstr>
      <vt:lpstr>Mapa</vt:lpstr>
      <vt:lpstr>Mapa</vt:lpstr>
      <vt:lpstr>Salas</vt:lpstr>
      <vt:lpstr>Loja de itens</vt:lpstr>
      <vt:lpstr>Baú</vt:lpstr>
      <vt:lpstr>Moedas</vt:lpstr>
      <vt:lpstr>Teclas a serem apertadas</vt:lpstr>
      <vt:lpstr>Tipos de escolhas que podem ser feitas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Templus Fugit - A Jornada Contra o Tempo</dc:title>
  <dc:creator>Ruan P. Turola</dc:creator>
  <cp:lastModifiedBy>RUAN PASTRELO TUROLA</cp:lastModifiedBy>
  <cp:revision>16</cp:revision>
  <dcterms:created xsi:type="dcterms:W3CDTF">2025-04-06T18:49:47Z</dcterms:created>
  <dcterms:modified xsi:type="dcterms:W3CDTF">2025-04-07T18:38:52Z</dcterms:modified>
</cp:coreProperties>
</file>